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1" r:id="rId2"/>
    <p:sldId id="281" r:id="rId3"/>
    <p:sldId id="278" r:id="rId4"/>
    <p:sldId id="276" r:id="rId5"/>
    <p:sldId id="282" r:id="rId6"/>
    <p:sldId id="275" r:id="rId7"/>
    <p:sldId id="283" r:id="rId8"/>
    <p:sldId id="284" r:id="rId9"/>
    <p:sldId id="258" r:id="rId10"/>
    <p:sldId id="285" r:id="rId11"/>
    <p:sldId id="286" r:id="rId12"/>
    <p:sldId id="257" r:id="rId13"/>
    <p:sldId id="287" r:id="rId14"/>
    <p:sldId id="288" r:id="rId15"/>
    <p:sldId id="289" r:id="rId16"/>
    <p:sldId id="28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168" autoAdjust="0"/>
  </p:normalViewPr>
  <p:slideViewPr>
    <p:cSldViewPr snapToGrid="0">
      <p:cViewPr>
        <p:scale>
          <a:sx n="100" d="100"/>
          <a:sy n="100" d="100"/>
        </p:scale>
        <p:origin x="-990" y="-21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47B09A-9D43-40D5-BFD9-68F32E779A59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19DE4B-F27F-4426-9514-2BA37F289E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3107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61CEF8-1B20-4BB4-B71E-BEBED776B4DB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C19DE4B-F27F-4426-9514-2BA37F289E2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695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1990B3A-BF4C-430F-A207-BF5FCB01BC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DF827306-8B8E-4C3B-AC19-E1488CFA6E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F05F2B9-0112-4E71-83CB-179DED9777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F069BC25-59B7-4ADB-9977-85DE9EF28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EDD6B8F6-0CC2-4013-9C03-3BBD61531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23151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C743525-D11D-416F-B94F-8F20E16D2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205F904-6D07-48B2-AF28-F45A5624E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148B1B4-1290-4C47-ADE3-7758887BBC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B03BEEF-DFA2-4623-B941-4969791A8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2F0F9F9-2A4C-4E17-8934-A909D6836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068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70BC58-CFAA-475B-9195-2344FF2C67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C682F39-1370-42FF-A2B6-0AB9BAA20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94231B27-5066-4AB6-B5F4-77202DD98A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E2B3A411-86ED-41CD-AF6F-0723D8B77C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AEBDB78-9508-48FD-80F0-6CEFD00973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15400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7EFEF70-D99A-4032-9245-9D66F3F7A9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1C85156-9994-46D5-9986-B8F3C39B1A7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D82B962-9E9B-44D5-950F-5BF2F94D0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DAB9C6E4-EA3E-4266-8DCA-BB15FF92C6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2FAF755-1A44-408C-A520-81C151491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99BA442-E425-4E5B-8247-1F1E1C637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0807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06E9DCC-FEED-4F1D-A85D-3ABE26625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392F2ABE-ACCC-4B20-A7A1-DF26952366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969D8207-40BF-4748-9D1A-8433D81F3A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B70C5869-89F3-44E9-8E8B-862547DC03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97C3703-09F0-47E3-B6EE-29F7601E05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F6967569-727A-4DC7-A0F7-AFC986BEF3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6D5B579A-EFD9-4D1F-B1AD-DC8184888F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DDB068E-A31E-4AC6-BA6B-C19986E161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111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77C826F-CFA7-4893-8232-445F56A26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83EC5DF2-C37D-4490-9B45-6E002E883B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B6125676-1179-4603-8232-EC5FB62E0C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3941A273-1CC1-4CE3-9D05-6843ADE4B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4519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2B0EE7A7-DD28-448F-B6D5-2A9DD99139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58FE47BF-4E09-46AC-A9A0-86A8F05E1B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803246A6-ED2A-428E-B4BD-FA46134D6E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4084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1C0567D-825B-4C37-AC30-2656A33C1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B7DE31-C6AF-4458-B04F-E824EDEB6C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9A691FA2-C52D-4C9B-8D09-683CAA20C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7E1C1C3C-459E-4E6B-AB99-E027918582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4F2D431F-0672-4076-8F93-855C87410D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20F0178-DD12-4BE5-9613-4ED5CDC7F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19306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43807F1-B797-4DC8-9A1B-F4A0A6960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472D4A86-3785-49FF-BF4A-D4681AB109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BD18BAA-B125-414D-B506-0024D446B0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8D12570E-A8A0-4AFD-894D-FD3C47142C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68AB1F6A-B4ED-4387-8D5B-FE5FB9A96D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C9A59F-3514-4742-A5CE-1993235F38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17114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59C625-785D-4E32-AEBC-46F608609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2A94195C-43D7-4851-B647-395F5198D1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68CA7EE-4695-4690-9D24-F129525673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7891080-47FF-4627-A34C-6F74E7488D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D9D243E-A8B0-4CA1-B254-851B33FD7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3208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168A0BD-3232-4D00-9A86-F995011C2FF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6BF3AD72-6041-4977-9E55-92710A82210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A28CEBCF-758D-41E6-8F2A-0D78C44CD8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C8CDF13-8C2B-4EFF-8389-3F2B82F6F4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7A365471-3928-4504-A41F-DD7D45A3D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154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1064B938-23F7-43DF-944F-FE45007D2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7E9EEF98-DFE2-4771-B85C-EEBCF79A07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04854D-8F2B-4E3F-9F58-C28EA0153C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F5C0F7-0E1C-450B-AC55-E50772BD78DD}" type="datetimeFigureOut">
              <a:rPr lang="en-US" smtClean="0"/>
              <a:t>7/17/2025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58949FE-47F8-4242-934A-FD276D5711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9AB2D34-95D7-4875-9C78-2AB3DA1612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BC8923-C398-48A4-8411-9473ACDB777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9480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443537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EB0CD868-377E-437F-B379-7766466CD9D9}"/>
              </a:ext>
            </a:extLst>
          </p:cNvPr>
          <p:cNvSpPr/>
          <p:nvPr/>
        </p:nvSpPr>
        <p:spPr>
          <a:xfrm>
            <a:off x="155575" y="2600604"/>
            <a:ext cx="5135562" cy="39703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3600" dirty="0"/>
              <a:t>A Qualitative Study Exploring Maternal Experiences</a:t>
            </a:r>
            <a:br>
              <a:rPr lang="en-US" sz="3600" dirty="0"/>
            </a:br>
            <a:endParaRPr lang="en-US" sz="3600" dirty="0" smtClean="0"/>
          </a:p>
          <a:p>
            <a:pPr algn="ctr"/>
            <a:r>
              <a:rPr lang="en-US" sz="3600" b="1" dirty="0" smtClean="0"/>
              <a:t>Presented </a:t>
            </a:r>
            <a:r>
              <a:rPr lang="en-US" sz="3600" b="1" dirty="0"/>
              <a:t>by:</a:t>
            </a:r>
            <a:r>
              <a:rPr lang="en-US" sz="3600" dirty="0"/>
              <a:t> </a:t>
            </a:r>
            <a:endParaRPr lang="en-US" sz="3600" dirty="0" smtClean="0"/>
          </a:p>
          <a:p>
            <a:pPr algn="ctr"/>
            <a:r>
              <a:rPr lang="en-US" sz="3200" i="1" dirty="0" err="1" smtClean="0">
                <a:latin typeface="Arial" pitchFamily="34" charset="0"/>
                <a:cs typeface="Arial" pitchFamily="34" charset="0"/>
              </a:rPr>
              <a:t>Ta’ala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latin typeface="Arial" pitchFamily="34" charset="0"/>
                <a:cs typeface="Arial" pitchFamily="34" charset="0"/>
              </a:rPr>
              <a:t>Logomai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latin typeface="Arial" pitchFamily="34" charset="0"/>
                <a:cs typeface="Arial" pitchFamily="34" charset="0"/>
              </a:rPr>
              <a:t>Feterika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latin typeface="Arial" pitchFamily="34" charset="0"/>
                <a:cs typeface="Arial" pitchFamily="34" charset="0"/>
              </a:rPr>
              <a:t>Lualua</a:t>
            </a:r>
            <a:r>
              <a:rPr lang="en-US" sz="3200" i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200" i="1" dirty="0" err="1" smtClean="0">
                <a:latin typeface="Arial" pitchFamily="34" charset="0"/>
                <a:cs typeface="Arial" pitchFamily="34" charset="0"/>
              </a:rPr>
              <a:t>Tele’a</a:t>
            </a:r>
            <a:endParaRPr lang="en-US" sz="3200" i="1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AutoShape 8" descr="What is Pandemic Preparedness and Why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7975" y="617538"/>
            <a:ext cx="11347831" cy="1215622"/>
          </a:xfrm>
          <a:ln>
            <a:solidFill>
              <a:schemeClr val="tx1"/>
            </a:solidFill>
          </a:ln>
        </p:spPr>
        <p:txBody>
          <a:bodyPr>
            <a:normAutofit fontScale="92500" lnSpcReduction="20000"/>
          </a:bodyPr>
          <a:lstStyle/>
          <a:p>
            <a:r>
              <a:rPr lang="en-US" sz="5400" b="1" dirty="0" smtClean="0"/>
              <a:t>TOPIC: </a:t>
            </a:r>
            <a:r>
              <a:rPr lang="en-US" sz="5400" b="1" dirty="0">
                <a:solidFill>
                  <a:srgbClr val="7030A0"/>
                </a:solidFill>
              </a:rPr>
              <a:t>Barriers and Facilitators to Antenatal Care Access in </a:t>
            </a:r>
            <a:r>
              <a:rPr lang="en-US" sz="5400" b="1" dirty="0" err="1">
                <a:solidFill>
                  <a:srgbClr val="7030A0"/>
                </a:solidFill>
              </a:rPr>
              <a:t>Savai’i</a:t>
            </a:r>
            <a:endParaRPr lang="en-US" sz="5400" b="1" dirty="0">
              <a:solidFill>
                <a:srgbClr val="7030A0"/>
              </a:solidFill>
            </a:endParaRPr>
          </a:p>
        </p:txBody>
      </p:sp>
      <p:sp>
        <p:nvSpPr>
          <p:cNvPr id="7" name="AutoShape 2" descr="Nurse talking to worried pregnant woman ...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5120" y="2271713"/>
            <a:ext cx="5746880" cy="3824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6246076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"/>
            <a:ext cx="10515600" cy="889290"/>
          </a:xfrm>
        </p:spPr>
        <p:txBody>
          <a:bodyPr>
            <a:normAutofit/>
          </a:bodyPr>
          <a:lstStyle/>
          <a:p>
            <a:pPr algn="ctr"/>
            <a:r>
              <a:rPr lang="en-NZ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SETTING – Population of 47886.</a:t>
            </a:r>
            <a:endParaRPr lang="en-NZ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8655" y="1066800"/>
            <a:ext cx="11637818" cy="5444836"/>
          </a:xfrm>
        </p:spPr>
        <p:txBody>
          <a:bodyPr>
            <a:normAutofit/>
          </a:bodyPr>
          <a:lstStyle/>
          <a:p>
            <a:r>
              <a:rPr lang="en-NZ" dirty="0" smtClean="0"/>
              <a:t>In Samoa, women are encouraged to schedule their first antenatal visit as soon as possible (prior 20 weeks of pregnancy). </a:t>
            </a:r>
            <a:r>
              <a:rPr lang="en-NZ" dirty="0"/>
              <a:t>(Samoa Protocol/Guidelines for Management in Pregnancy and Childbirth, 2012). </a:t>
            </a:r>
            <a:endParaRPr lang="en-NZ" dirty="0" smtClean="0"/>
          </a:p>
          <a:p>
            <a:r>
              <a:rPr lang="en-NZ" dirty="0" smtClean="0"/>
              <a:t>National Health Services Key </a:t>
            </a:r>
            <a:r>
              <a:rPr lang="en-NZ" dirty="0"/>
              <a:t>Performance Indicator (KPI) </a:t>
            </a:r>
            <a:endParaRPr lang="en-NZ" dirty="0" smtClean="0"/>
          </a:p>
          <a:p>
            <a:pPr lvl="1"/>
            <a:r>
              <a:rPr lang="en-NZ" i="1" dirty="0" smtClean="0">
                <a:solidFill>
                  <a:schemeClr val="accent1">
                    <a:lumMod val="75000"/>
                  </a:schemeClr>
                </a:solidFill>
              </a:rPr>
              <a:t>Measure # 57 </a:t>
            </a:r>
            <a:r>
              <a:rPr lang="en-NZ" dirty="0" smtClean="0">
                <a:solidFill>
                  <a:schemeClr val="accent1">
                    <a:lumMod val="75000"/>
                  </a:schemeClr>
                </a:solidFill>
              </a:rPr>
              <a:t>- </a:t>
            </a:r>
            <a:r>
              <a:rPr lang="en-NZ" sz="2800" i="1" dirty="0">
                <a:solidFill>
                  <a:schemeClr val="accent1">
                    <a:lumMod val="75000"/>
                  </a:schemeClr>
                </a:solidFill>
              </a:rPr>
              <a:t>Number of mothers that visit the antenatal clinic for first antenatal assessment within the 20 weeks of gestation across all </a:t>
            </a:r>
            <a:r>
              <a:rPr lang="en-NZ" sz="2800" i="1" dirty="0" smtClean="0">
                <a:solidFill>
                  <a:schemeClr val="accent1">
                    <a:lumMod val="75000"/>
                  </a:schemeClr>
                </a:solidFill>
              </a:rPr>
              <a:t>settings.  </a:t>
            </a:r>
          </a:p>
          <a:p>
            <a:r>
              <a:rPr lang="en-NZ" dirty="0" smtClean="0"/>
              <a:t> </a:t>
            </a:r>
            <a:r>
              <a:rPr lang="en-NZ" dirty="0" smtClean="0">
                <a:solidFill>
                  <a:srgbClr val="0070C0"/>
                </a:solidFill>
              </a:rPr>
              <a:t>KPI </a:t>
            </a:r>
            <a:r>
              <a:rPr lang="en-NZ" dirty="0">
                <a:solidFill>
                  <a:srgbClr val="0070C0"/>
                </a:solidFill>
              </a:rPr>
              <a:t>Savaii report of the last 12 </a:t>
            </a:r>
            <a:r>
              <a:rPr lang="en-NZ" dirty="0" smtClean="0">
                <a:solidFill>
                  <a:srgbClr val="0070C0"/>
                </a:solidFill>
              </a:rPr>
              <a:t>months (JAN 2018 – JAN 2019) </a:t>
            </a:r>
            <a:r>
              <a:rPr lang="en-NZ" dirty="0" smtClean="0">
                <a:solidFill>
                  <a:srgbClr val="00B050"/>
                </a:solidFill>
              </a:rPr>
              <a:t>-  &lt; </a:t>
            </a:r>
            <a:r>
              <a:rPr lang="en-NZ" dirty="0">
                <a:solidFill>
                  <a:srgbClr val="00B050"/>
                </a:solidFill>
              </a:rPr>
              <a:t>40 </a:t>
            </a:r>
            <a:r>
              <a:rPr lang="en-NZ" dirty="0" smtClean="0">
                <a:solidFill>
                  <a:srgbClr val="00B050"/>
                </a:solidFill>
              </a:rPr>
              <a:t>% </a:t>
            </a:r>
          </a:p>
          <a:p>
            <a:r>
              <a:rPr lang="en-NZ" dirty="0" smtClean="0"/>
              <a:t>Complications in Pregnant mothers contributes to the # of Savaii transferred cases to </a:t>
            </a:r>
            <a:r>
              <a:rPr lang="en-NZ" dirty="0" err="1" smtClean="0"/>
              <a:t>Tupua</a:t>
            </a:r>
            <a:r>
              <a:rPr lang="en-NZ" dirty="0"/>
              <a:t> </a:t>
            </a:r>
            <a:r>
              <a:rPr lang="en-NZ" dirty="0" err="1" smtClean="0"/>
              <a:t>Tamasese</a:t>
            </a:r>
            <a:r>
              <a:rPr lang="en-NZ" dirty="0" smtClean="0"/>
              <a:t> </a:t>
            </a:r>
            <a:r>
              <a:rPr lang="en-NZ" dirty="0" err="1" smtClean="0"/>
              <a:t>Meaole</a:t>
            </a:r>
            <a:r>
              <a:rPr lang="en-NZ" dirty="0" smtClean="0"/>
              <a:t> Hospital (TTMH) every month.</a:t>
            </a:r>
          </a:p>
          <a:p>
            <a:pPr lvl="3"/>
            <a:r>
              <a:rPr lang="en-NZ" sz="3200" dirty="0" smtClean="0"/>
              <a:t>No obstetrician in Savaii</a:t>
            </a:r>
          </a:p>
          <a:p>
            <a:pPr lvl="3"/>
            <a:endParaRPr lang="en-NZ" dirty="0" smtClean="0"/>
          </a:p>
          <a:p>
            <a:pPr lvl="3"/>
            <a:endParaRPr lang="en-NZ" dirty="0" smtClean="0"/>
          </a:p>
          <a:p>
            <a:pPr lvl="2"/>
            <a:endParaRPr lang="en-NZ" dirty="0" smtClean="0"/>
          </a:p>
        </p:txBody>
      </p:sp>
      <p:pic>
        <p:nvPicPr>
          <p:cNvPr id="4" name="図 3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46760"/>
            <a:ext cx="12275129" cy="620960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Oval 5"/>
          <p:cNvSpPr/>
          <p:nvPr/>
        </p:nvSpPr>
        <p:spPr>
          <a:xfrm>
            <a:off x="11172824" y="4286250"/>
            <a:ext cx="679739" cy="585788"/>
          </a:xfrm>
          <a:prstGeom prst="ellipse">
            <a:avLst/>
          </a:prstGeom>
          <a:noFill/>
          <a:effectLst>
            <a:glow rad="1270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 flipH="1">
            <a:off x="207816" y="1066799"/>
            <a:ext cx="2230584" cy="42364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000" b="1" dirty="0">
                <a:solidFill>
                  <a:srgbClr val="FF0000"/>
                </a:solidFill>
              </a:rPr>
              <a:t>SAVAI’I ISLAND</a:t>
            </a:r>
          </a:p>
        </p:txBody>
      </p:sp>
      <p:sp>
        <p:nvSpPr>
          <p:cNvPr id="7" name="Oval 6"/>
          <p:cNvSpPr/>
          <p:nvPr/>
        </p:nvSpPr>
        <p:spPr>
          <a:xfrm>
            <a:off x="3435927" y="4752109"/>
            <a:ext cx="550286" cy="462829"/>
          </a:xfrm>
          <a:prstGeom prst="ellipse">
            <a:avLst/>
          </a:prstGeom>
          <a:noFill/>
          <a:effectLst>
            <a:glow rad="1270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2014538" y="1981201"/>
            <a:ext cx="562408" cy="602672"/>
          </a:xfrm>
          <a:prstGeom prst="ellipse">
            <a:avLst/>
          </a:prstGeom>
          <a:noFill/>
          <a:effectLst>
            <a:glow rad="1270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7286625" y="1184565"/>
            <a:ext cx="555048" cy="501360"/>
          </a:xfrm>
          <a:prstGeom prst="ellipse">
            <a:avLst/>
          </a:prstGeom>
          <a:noFill/>
          <a:effectLst>
            <a:glow rad="1270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Isosceles Triangle 9"/>
          <p:cNvSpPr/>
          <p:nvPr/>
        </p:nvSpPr>
        <p:spPr>
          <a:xfrm>
            <a:off x="8058150" y="1490441"/>
            <a:ext cx="371474" cy="195484"/>
          </a:xfrm>
          <a:prstGeom prst="triangle">
            <a:avLst>
              <a:gd name="adj" fmla="val 52995"/>
            </a:avLst>
          </a:prstGeom>
          <a:effectLst>
            <a:glow rad="127000">
              <a:srgbClr val="FF0000"/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4087789" y="3168769"/>
            <a:ext cx="269626" cy="5014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6428508" y="1981201"/>
            <a:ext cx="3172692" cy="103632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SAFOTU DISTRICT 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 - 7468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40463" y="1343892"/>
            <a:ext cx="3734666" cy="520463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en-US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VAIPOULI </a:t>
            </a:r>
            <a:r>
              <a:rPr lang="en-US" sz="26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HEALTH </a:t>
            </a:r>
            <a:r>
              <a:rPr lang="en-US" sz="26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CENTRE</a:t>
            </a:r>
            <a:endParaRPr lang="en-US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 flipH="1">
            <a:off x="2576946" y="2341418"/>
            <a:ext cx="3255818" cy="98598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SATAUA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DISTRICT 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POPULATION-6954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3063240" y="3779520"/>
            <a:ext cx="3365268" cy="972589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FOAILALO </a:t>
            </a:r>
            <a:r>
              <a:rPr lang="en-US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DISTRICT </a:t>
            </a:r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HOSPITAL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 - 7194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427167" y="4038600"/>
            <a:ext cx="3637074" cy="1066800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762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MALIETOA TANUMAFILI II HOSPITAL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P - 18255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237018" y="5846619"/>
            <a:ext cx="2893577" cy="1109748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spcAft>
                <a:spcPts val="800"/>
              </a:spcAft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SATUPAITEA  DISTRICT HOSPITAL</a:t>
            </a:r>
          </a:p>
          <a:p>
            <a:pPr algn="ctr">
              <a:spcAft>
                <a:spcPts val="800"/>
              </a:spcAft>
            </a:pPr>
            <a:r>
              <a:rPr lang="en-US" sz="2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P- 8015</a:t>
            </a:r>
            <a:endParaRPr lang="en-US" sz="2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41434" y="5721928"/>
            <a:ext cx="600159" cy="508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79281"/>
      </p:ext>
    </p:extLst>
  </p:cSld>
  <p:clrMapOvr>
    <a:masterClrMapping/>
  </p:clrMapOvr>
  <p:transition spd="slow" advTm="72207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E9FA72-7289-4914-8EE6-5B443CCC13CB}"/>
              </a:ext>
            </a:extLst>
          </p:cNvPr>
          <p:cNvSpPr txBox="1"/>
          <p:nvPr/>
        </p:nvSpPr>
        <p:spPr>
          <a:xfrm>
            <a:off x="250744" y="749904"/>
            <a:ext cx="52594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Antenatal Care (ANC) ensures the health of both mother and baby</a:t>
            </a:r>
            <a:r>
              <a:rPr lang="en-US" sz="3200" dirty="0" smtClean="0"/>
              <a:t>.</a:t>
            </a:r>
          </a:p>
          <a:p>
            <a:pPr marL="571500" lvl="0" indent="-571500">
              <a:buFont typeface="Arial" pitchFamily="34" charset="0"/>
              <a:buChar char="•"/>
            </a:pPr>
            <a:endParaRPr lang="en-US" sz="3200" dirty="0"/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Detects and manages complications early</a:t>
            </a:r>
            <a:r>
              <a:rPr lang="en-US" sz="3200" dirty="0" smtClean="0"/>
              <a:t>.</a:t>
            </a:r>
          </a:p>
          <a:p>
            <a:pPr marL="571500" lvl="0" indent="-571500">
              <a:buFont typeface="Arial" pitchFamily="34" charset="0"/>
              <a:buChar char="•"/>
            </a:pPr>
            <a:endParaRPr lang="en-US" sz="3200" dirty="0"/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WHO recommends first ANC visit before 12 weeks.</a:t>
            </a:r>
          </a:p>
          <a:p>
            <a:pPr marL="285750" indent="-285750">
              <a:buFont typeface="Wingdings" pitchFamily="2" charset="2"/>
              <a:buChar char="§"/>
            </a:pP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50293" y="41938"/>
            <a:ext cx="4945607" cy="70796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Introduction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615112" y="395881"/>
            <a:ext cx="513873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US" sz="3200" dirty="0">
                <a:solidFill>
                  <a:prstClr val="black"/>
                </a:solidFill>
              </a:rPr>
              <a:t>SDG 3.1 aims to reduce maternal mortality &lt;70/100,000 by 2030.</a:t>
            </a:r>
            <a:endParaRPr lang="en-US" sz="3200" dirty="0">
              <a:solidFill>
                <a:prstClr val="black"/>
              </a:solidFill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7117" y="2247901"/>
            <a:ext cx="5357705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457550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title"/>
          </p:nvPr>
        </p:nvSpPr>
        <p:spPr>
          <a:xfrm>
            <a:off x="300251" y="215001"/>
            <a:ext cx="4081249" cy="934471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 b="1" dirty="0" smtClean="0"/>
              <a:t>Background</a:t>
            </a:r>
            <a:endParaRPr lang="en-US" sz="5400" b="1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00050" y="1885949"/>
            <a:ext cx="11410950" cy="4572001"/>
          </a:xfrm>
        </p:spPr>
        <p:txBody>
          <a:bodyPr>
            <a:normAutofit/>
          </a:bodyPr>
          <a:lstStyle/>
          <a:p>
            <a:pPr lvl="0"/>
            <a:r>
              <a:rPr lang="en-US" sz="3200" b="1" dirty="0"/>
              <a:t>SDHS 2014</a:t>
            </a:r>
            <a:r>
              <a:rPr lang="en-US" sz="3200" dirty="0"/>
              <a:t>: 12% booked ANC &lt;12 weeks</a:t>
            </a:r>
          </a:p>
          <a:p>
            <a:pPr lvl="0"/>
            <a:r>
              <a:rPr lang="en-US" sz="3200" b="1" dirty="0"/>
              <a:t>SDHS 2019/20</a:t>
            </a:r>
            <a:r>
              <a:rPr lang="en-US" sz="3200" dirty="0"/>
              <a:t>: 14.9% booked &lt;12 weeks, 71.5% booked at 4–7 months</a:t>
            </a:r>
          </a:p>
          <a:p>
            <a:pPr lvl="0"/>
            <a:r>
              <a:rPr lang="en-US" sz="3200" b="1" dirty="0" err="1"/>
              <a:t>Savai‘i</a:t>
            </a:r>
            <a:r>
              <a:rPr lang="en-US" sz="3200" b="1" dirty="0"/>
              <a:t> ANC booking rate (&lt;20 weeks)</a:t>
            </a:r>
            <a:r>
              <a:rPr lang="en-US" sz="3200" dirty="0"/>
              <a:t>: under 30%</a:t>
            </a:r>
          </a:p>
          <a:p>
            <a:pPr lvl="0"/>
            <a:r>
              <a:rPr lang="en-US" sz="3200" dirty="0"/>
              <a:t>Challenges:</a:t>
            </a:r>
          </a:p>
          <a:p>
            <a:pPr lvl="1"/>
            <a:r>
              <a:rPr lang="en-US" sz="3200" dirty="0"/>
              <a:t>No resident obstetrician or surgeon</a:t>
            </a:r>
          </a:p>
          <a:p>
            <a:pPr lvl="1"/>
            <a:r>
              <a:rPr lang="en-US" sz="3200" dirty="0"/>
              <a:t>Referrals to </a:t>
            </a:r>
            <a:r>
              <a:rPr lang="en-US" sz="3200" dirty="0" err="1" smtClean="0"/>
              <a:t>Tupua</a:t>
            </a:r>
            <a:r>
              <a:rPr lang="en-US" sz="3200" dirty="0" smtClean="0"/>
              <a:t> </a:t>
            </a:r>
            <a:r>
              <a:rPr lang="en-US" sz="3200" dirty="0" err="1" smtClean="0"/>
              <a:t>Tamasese</a:t>
            </a:r>
            <a:r>
              <a:rPr lang="en-US" sz="3200" dirty="0" smtClean="0"/>
              <a:t> </a:t>
            </a:r>
            <a:r>
              <a:rPr lang="en-US" sz="3200" dirty="0" err="1" smtClean="0"/>
              <a:t>Meaole</a:t>
            </a:r>
            <a:r>
              <a:rPr lang="en-US" sz="3200" dirty="0" smtClean="0"/>
              <a:t> Hospital (TTMH)</a:t>
            </a:r>
            <a:endParaRPr lang="en-US" sz="3200" dirty="0"/>
          </a:p>
          <a:p>
            <a:pPr lvl="1"/>
            <a:r>
              <a:rPr lang="en-US" sz="3200" dirty="0"/>
              <a:t>High transport costs &amp; staff </a:t>
            </a:r>
            <a:r>
              <a:rPr lang="en-US" sz="3200" dirty="0" smtClean="0"/>
              <a:t>impact</a:t>
            </a:r>
            <a:endParaRPr lang="en-US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9050" y="0"/>
            <a:ext cx="4552950" cy="22989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639437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8356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443537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utoShape 8" descr="What is Pandemic Preparedness and Why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426492"/>
            <a:ext cx="4530725" cy="2697162"/>
          </a:xfrm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en-US" sz="5400" b="1" dirty="0"/>
              <a:t>Research Purpose &amp; Question</a:t>
            </a:r>
            <a:endParaRPr lang="en-US" sz="5400" b="1" dirty="0"/>
          </a:p>
        </p:txBody>
      </p:sp>
      <p:sp>
        <p:nvSpPr>
          <p:cNvPr id="7" name="Rectangle 6"/>
          <p:cNvSpPr/>
          <p:nvPr/>
        </p:nvSpPr>
        <p:spPr>
          <a:xfrm>
            <a:off x="6322218" y="163427"/>
            <a:ext cx="5869782" cy="403187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200" b="1" dirty="0" smtClean="0"/>
              <a:t>Purpose/Aims:</a:t>
            </a:r>
            <a:endParaRPr lang="en-US" sz="32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/>
              <a:t>To explore </a:t>
            </a:r>
            <a:r>
              <a:rPr lang="en-US" sz="3200" dirty="0"/>
              <a:t>barriers and facilitators to </a:t>
            </a:r>
            <a:r>
              <a:rPr lang="en-US" sz="3200" dirty="0" smtClean="0"/>
              <a:t>ANC early engagement.</a:t>
            </a:r>
            <a:endParaRPr lang="en-US" sz="3200" dirty="0"/>
          </a:p>
          <a:p>
            <a:pPr marL="457200" lvl="0" indent="-457200">
              <a:buFont typeface="Arial" pitchFamily="34" charset="0"/>
              <a:buChar char="•"/>
            </a:pPr>
            <a:r>
              <a:rPr lang="en-US" sz="3200" dirty="0" smtClean="0"/>
              <a:t>To inform practical, educational, and policy changes to improve maternal health outcomes.</a:t>
            </a:r>
            <a:endParaRPr lang="en-US" sz="3200" dirty="0"/>
          </a:p>
        </p:txBody>
      </p:sp>
      <p:sp>
        <p:nvSpPr>
          <p:cNvPr id="8" name="Striped Right Arrow 7"/>
          <p:cNvSpPr/>
          <p:nvPr/>
        </p:nvSpPr>
        <p:spPr>
          <a:xfrm>
            <a:off x="3946361" y="426493"/>
            <a:ext cx="1790069" cy="3002508"/>
          </a:xfrm>
          <a:prstGeom prst="strip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795711"/>
            <a:ext cx="4524375" cy="2714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Rectangle 1"/>
          <p:cNvSpPr/>
          <p:nvPr/>
        </p:nvSpPr>
        <p:spPr>
          <a:xfrm>
            <a:off x="6322218" y="4449675"/>
            <a:ext cx="5869782" cy="2062103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en-US" sz="3200" b="1" dirty="0">
                <a:solidFill>
                  <a:prstClr val="black"/>
                </a:solidFill>
              </a:rPr>
              <a:t>Research Question:</a:t>
            </a:r>
            <a:endParaRPr lang="en-US" sz="3200" dirty="0">
              <a:solidFill>
                <a:prstClr val="black"/>
              </a:solidFill>
            </a:endParaRPr>
          </a:p>
          <a:p>
            <a:pPr lvl="0"/>
            <a:r>
              <a:rPr lang="en-US" sz="3200" i="1" dirty="0">
                <a:solidFill>
                  <a:prstClr val="black"/>
                </a:solidFill>
              </a:rPr>
              <a:t>What are the views and experiences of women in </a:t>
            </a:r>
            <a:r>
              <a:rPr lang="en-US" sz="3200" i="1" dirty="0" err="1">
                <a:solidFill>
                  <a:prstClr val="black"/>
                </a:solidFill>
              </a:rPr>
              <a:t>Savai‘i</a:t>
            </a:r>
            <a:r>
              <a:rPr lang="en-US" sz="3200" i="1" dirty="0">
                <a:solidFill>
                  <a:prstClr val="black"/>
                </a:solidFill>
              </a:rPr>
              <a:t> regarding antenatal care?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46392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E9FA72-7289-4914-8EE6-5B443CCC13CB}"/>
              </a:ext>
            </a:extLst>
          </p:cNvPr>
          <p:cNvSpPr txBox="1"/>
          <p:nvPr/>
        </p:nvSpPr>
        <p:spPr>
          <a:xfrm>
            <a:off x="296236" y="1435704"/>
            <a:ext cx="525947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lvl="0" indent="-571500">
              <a:buFont typeface="Wingdings" pitchFamily="2" charset="2"/>
              <a:buChar char="q"/>
            </a:pPr>
            <a:r>
              <a:rPr lang="en-US" sz="3600" dirty="0"/>
              <a:t>Approved by: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US" sz="3600" b="1" dirty="0"/>
              <a:t>VUW Human Ethics Committee</a:t>
            </a:r>
            <a:r>
              <a:rPr lang="en-US" sz="3600" dirty="0"/>
              <a:t> (#28457)</a:t>
            </a:r>
          </a:p>
          <a:p>
            <a:pPr marL="1028700" lvl="1" indent="-571500">
              <a:buFont typeface="Wingdings" pitchFamily="2" charset="2"/>
              <a:buChar char="ü"/>
            </a:pPr>
            <a:r>
              <a:rPr lang="en-US" sz="3600" b="1" dirty="0"/>
              <a:t>MOH Samoa Ethics </a:t>
            </a:r>
            <a:r>
              <a:rPr lang="en-US" sz="3600" b="1" dirty="0" smtClean="0"/>
              <a:t>Committee</a:t>
            </a:r>
          </a:p>
          <a:p>
            <a:pPr marL="1028700" lvl="1" indent="-571500">
              <a:buFont typeface="Arial" pitchFamily="34" charset="0"/>
              <a:buChar char="•"/>
            </a:pPr>
            <a:endParaRPr lang="en-US" sz="3600" dirty="0"/>
          </a:p>
          <a:p>
            <a:pPr marL="571500" lvl="0" indent="-571500">
              <a:buFont typeface="Wingdings" pitchFamily="2" charset="2"/>
              <a:buChar char="q"/>
            </a:pPr>
            <a:r>
              <a:rPr lang="en-US" sz="3600" dirty="0"/>
              <a:t>Informed consent obtained from all </a:t>
            </a:r>
            <a:r>
              <a:rPr lang="en-US" sz="3600" dirty="0" smtClean="0"/>
              <a:t>participants</a:t>
            </a:r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50293" y="213388"/>
            <a:ext cx="525584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Ethical Approval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349" y="1738217"/>
            <a:ext cx="5775651" cy="384343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2161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E9FA72-7289-4914-8EE6-5B443CCC13CB}"/>
              </a:ext>
            </a:extLst>
          </p:cNvPr>
          <p:cNvSpPr txBox="1"/>
          <p:nvPr/>
        </p:nvSpPr>
        <p:spPr>
          <a:xfrm>
            <a:off x="152400" y="1169004"/>
            <a:ext cx="587692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en-US" sz="3200" b="1" dirty="0"/>
              <a:t>Design:</a:t>
            </a:r>
            <a:r>
              <a:rPr lang="en-US" sz="3200" dirty="0"/>
              <a:t> Qualitative Descriptive </a:t>
            </a:r>
            <a:r>
              <a:rPr lang="en-US" sz="3200" dirty="0" smtClean="0"/>
              <a:t>Study</a:t>
            </a:r>
          </a:p>
          <a:p>
            <a:pPr marL="457200" lvl="0" indent="-457200">
              <a:buFont typeface="Wingdings" pitchFamily="2" charset="2"/>
              <a:buChar char="q"/>
            </a:pPr>
            <a:endParaRPr lang="en-US" sz="3200" dirty="0"/>
          </a:p>
          <a:p>
            <a:pPr marL="457200" lvl="0" indent="-457200">
              <a:buFont typeface="Wingdings" pitchFamily="2" charset="2"/>
              <a:buChar char="q"/>
            </a:pPr>
            <a:r>
              <a:rPr lang="en-US" sz="3200" b="1" dirty="0"/>
              <a:t>Participants:</a:t>
            </a:r>
            <a:endParaRPr lang="en-US" sz="32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Pregnant (≥36 weeks) or postnatal (&lt;6 weeks)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Age 18–49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3 groups of 6: Early, Late, </a:t>
            </a:r>
            <a:r>
              <a:rPr lang="en-US" sz="3200" dirty="0" err="1" smtClean="0"/>
              <a:t>Unbooked</a:t>
            </a:r>
            <a:endParaRPr lang="en-US" sz="3200" dirty="0"/>
          </a:p>
        </p:txBody>
      </p:sp>
      <p:sp>
        <p:nvSpPr>
          <p:cNvPr id="2" name="Rectangle 1"/>
          <p:cNvSpPr/>
          <p:nvPr/>
        </p:nvSpPr>
        <p:spPr>
          <a:xfrm>
            <a:off x="350293" y="213388"/>
            <a:ext cx="525584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Methodology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2218" y="213388"/>
            <a:ext cx="5869782" cy="35013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615112" y="4571463"/>
            <a:ext cx="534828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>
              <a:buFont typeface="Wingdings" pitchFamily="2" charset="2"/>
              <a:buChar char="q"/>
            </a:pPr>
            <a:r>
              <a:rPr lang="en-US" sz="3200" b="1" dirty="0">
                <a:solidFill>
                  <a:prstClr val="black"/>
                </a:solidFill>
              </a:rPr>
              <a:t>Data:</a:t>
            </a:r>
            <a:r>
              <a:rPr lang="en-US" sz="3200" dirty="0">
                <a:solidFill>
                  <a:prstClr val="black"/>
                </a:solidFill>
              </a:rPr>
              <a:t> Semi-structured interviews on knowledge, attitudes, behaviors</a:t>
            </a:r>
            <a:endParaRPr lang="en-US" sz="32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5775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96000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CCBB923-F902-315B-4B2D-F8A73DF530D9}"/>
              </a:ext>
            </a:extLst>
          </p:cNvPr>
          <p:cNvSpPr txBox="1"/>
          <p:nvPr/>
        </p:nvSpPr>
        <p:spPr>
          <a:xfrm>
            <a:off x="152400" y="1064228"/>
            <a:ext cx="5803105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smtClean="0"/>
              <a:t>1. Discovery of Pregnancy:</a:t>
            </a:r>
            <a:endParaRPr lang="en-US" sz="3200" dirty="0"/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Self or others noticed </a:t>
            </a:r>
            <a:r>
              <a:rPr lang="en-US" sz="3200" dirty="0" smtClean="0"/>
              <a:t>signs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 smtClean="0"/>
              <a:t>Emotional </a:t>
            </a:r>
            <a:r>
              <a:rPr lang="en-US" sz="3200" dirty="0"/>
              <a:t>reactions: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/>
              <a:t>Positive</a:t>
            </a:r>
            <a:r>
              <a:rPr lang="en-US" sz="3200" b="1" dirty="0"/>
              <a:t>: </a:t>
            </a:r>
            <a:r>
              <a:rPr lang="en-US" sz="3200" dirty="0" smtClean="0"/>
              <a:t>Happy, Excited</a:t>
            </a:r>
            <a:endParaRPr lang="en-US" sz="32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 smtClean="0"/>
              <a:t>Negative</a:t>
            </a:r>
            <a:r>
              <a:rPr lang="en-US" sz="3200" b="1" dirty="0"/>
              <a:t>: </a:t>
            </a:r>
            <a:r>
              <a:rPr lang="en-US" sz="3200" dirty="0" smtClean="0"/>
              <a:t>Fearful, Uncertain</a:t>
            </a:r>
            <a:endParaRPr lang="en-US" sz="32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b="1" dirty="0"/>
              <a:t>Mixed: </a:t>
            </a:r>
            <a:r>
              <a:rPr lang="en-US" sz="3200" dirty="0"/>
              <a:t>Happy but </a:t>
            </a:r>
            <a:r>
              <a:rPr lang="en-US" sz="3200" dirty="0" smtClean="0"/>
              <a:t>stressed/shocked</a:t>
            </a:r>
            <a:endParaRPr lang="en-US" sz="3200" dirty="0"/>
          </a:p>
        </p:txBody>
      </p:sp>
      <p:sp>
        <p:nvSpPr>
          <p:cNvPr id="7" name="Rectangle 6"/>
          <p:cNvSpPr/>
          <p:nvPr/>
        </p:nvSpPr>
        <p:spPr>
          <a:xfrm>
            <a:off x="1581150" y="213388"/>
            <a:ext cx="9184911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solidFill>
                  <a:srgbClr val="FF0000"/>
                </a:solidFill>
              </a:rPr>
              <a:t>Key Findings – Themes Identified</a:t>
            </a:r>
            <a:endParaRPr lang="en-US" sz="4000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6350" y="4603658"/>
            <a:ext cx="2924175" cy="20965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CCBB923-F902-315B-4B2D-F8A73DF530D9}"/>
              </a:ext>
            </a:extLst>
          </p:cNvPr>
          <p:cNvSpPr txBox="1"/>
          <p:nvPr/>
        </p:nvSpPr>
        <p:spPr>
          <a:xfrm>
            <a:off x="6388893" y="3291143"/>
            <a:ext cx="5803105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2</a:t>
            </a:r>
            <a:r>
              <a:rPr lang="en-US" sz="3200" b="1" dirty="0" smtClean="0"/>
              <a:t>. Knowledge of Pregnancy:</a:t>
            </a:r>
            <a:endParaRPr lang="en-US" sz="3200" dirty="0"/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Awareness of services in </a:t>
            </a:r>
            <a:r>
              <a:rPr lang="en-US" sz="3200" dirty="0" err="1"/>
              <a:t>Savai‘i</a:t>
            </a:r>
            <a:endParaRPr lang="en-US" sz="3200" dirty="0"/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Mismatch between knowledge and behavior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Influence of TBAs and traditional healers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3275" y="1114425"/>
            <a:ext cx="3841386" cy="20074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83798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96000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="" xmlns:a16="http://schemas.microsoft.com/office/drawing/2014/main" id="{9CCBB923-F902-315B-4B2D-F8A73DF530D9}"/>
              </a:ext>
            </a:extLst>
          </p:cNvPr>
          <p:cNvSpPr txBox="1"/>
          <p:nvPr/>
        </p:nvSpPr>
        <p:spPr>
          <a:xfrm>
            <a:off x="152400" y="1064228"/>
            <a:ext cx="5357813" cy="52032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/>
              <a:t>3</a:t>
            </a:r>
            <a:r>
              <a:rPr lang="en-US" sz="3200" b="1" dirty="0" smtClean="0"/>
              <a:t>. Barriers:</a:t>
            </a:r>
            <a:endParaRPr lang="en-US" sz="3200" dirty="0"/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Limited access (transport, schedule)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Fear of hospital procedures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Knowledge from previous pregnancies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Caregiving roles &amp; early pregnancy symptoms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Cultural beliefs and unfamiliarity with hospitals</a:t>
            </a:r>
          </a:p>
        </p:txBody>
      </p:sp>
      <p:sp>
        <p:nvSpPr>
          <p:cNvPr id="7" name="Rectangle 6"/>
          <p:cNvSpPr/>
          <p:nvPr/>
        </p:nvSpPr>
        <p:spPr>
          <a:xfrm>
            <a:off x="1581150" y="213388"/>
            <a:ext cx="9184911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>
                <a:solidFill>
                  <a:srgbClr val="FF0000"/>
                </a:solidFill>
              </a:rPr>
              <a:t>Key Findings – Themes Identified cont’d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="" xmlns:a16="http://schemas.microsoft.com/office/drawing/2014/main" id="{9CCBB923-F902-315B-4B2D-F8A73DF530D9}"/>
              </a:ext>
            </a:extLst>
          </p:cNvPr>
          <p:cNvSpPr txBox="1"/>
          <p:nvPr/>
        </p:nvSpPr>
        <p:spPr>
          <a:xfrm>
            <a:off x="6953249" y="1166842"/>
            <a:ext cx="5238749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b="1" dirty="0" smtClean="0"/>
              <a:t>4. Facilitators:</a:t>
            </a:r>
            <a:endParaRPr lang="en-US" sz="3200" dirty="0"/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Positive clinic experiences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Good understanding of ANC benefits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Desire for pregnancy/gender confirmation</a:t>
            </a:r>
          </a:p>
          <a:p>
            <a:pPr marL="457200" lvl="0" indent="-457200">
              <a:buFont typeface="Wingdings" pitchFamily="2" charset="2"/>
              <a:buChar char="§"/>
            </a:pPr>
            <a:r>
              <a:rPr lang="en-US" sz="3200" dirty="0"/>
              <a:t>Family support and encouragement</a:t>
            </a:r>
          </a:p>
        </p:txBody>
      </p:sp>
    </p:spTree>
    <p:extLst>
      <p:ext uri="{BB962C8B-B14F-4D97-AF65-F5344CB8AC3E}">
        <p14:creationId xmlns:p14="http://schemas.microsoft.com/office/powerpoint/2010/main" val="268358975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E8E9FA72-7289-4914-8EE6-5B443CCC13CB}"/>
              </a:ext>
            </a:extLst>
          </p:cNvPr>
          <p:cNvSpPr txBox="1"/>
          <p:nvPr/>
        </p:nvSpPr>
        <p:spPr>
          <a:xfrm>
            <a:off x="296236" y="1137778"/>
            <a:ext cx="525947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/>
              <a:t>Global Issues:</a:t>
            </a:r>
            <a:endParaRPr lang="en-US" sz="3600" dirty="0"/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dirty="0"/>
              <a:t>Fear of procedures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dirty="0"/>
              <a:t>Transport challenges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dirty="0"/>
              <a:t>Low </a:t>
            </a:r>
            <a:r>
              <a:rPr lang="en-US" sz="3600" dirty="0" smtClean="0"/>
              <a:t>knowledge</a:t>
            </a:r>
          </a:p>
          <a:p>
            <a:pPr lvl="0"/>
            <a:endParaRPr lang="en-US" sz="3600" dirty="0"/>
          </a:p>
        </p:txBody>
      </p:sp>
      <p:sp>
        <p:nvSpPr>
          <p:cNvPr id="2" name="Rectangle 1"/>
          <p:cNvSpPr/>
          <p:nvPr/>
        </p:nvSpPr>
        <p:spPr>
          <a:xfrm>
            <a:off x="3401400" y="384838"/>
            <a:ext cx="525584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Global </a:t>
            </a:r>
            <a:r>
              <a:rPr lang="en-US" sz="4000" b="1" dirty="0" err="1" smtClean="0"/>
              <a:t>vs</a:t>
            </a:r>
            <a:r>
              <a:rPr lang="en-US" sz="4000" b="1" dirty="0" smtClean="0"/>
              <a:t> Local Barriers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2251" y="3429000"/>
            <a:ext cx="6976814" cy="32692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6962527" y="1350824"/>
            <a:ext cx="475773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600" b="1" dirty="0">
                <a:solidFill>
                  <a:prstClr val="black"/>
                </a:solidFill>
              </a:rPr>
              <a:t>Local Challenges:</a:t>
            </a:r>
            <a:endParaRPr lang="en-US" sz="3600" dirty="0">
              <a:solidFill>
                <a:prstClr val="black"/>
              </a:solidFill>
            </a:endParaRP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dirty="0">
                <a:solidFill>
                  <a:prstClr val="black"/>
                </a:solidFill>
              </a:rPr>
              <a:t>Dependence on TBAs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600" dirty="0">
                <a:solidFill>
                  <a:prstClr val="black"/>
                </a:solidFill>
              </a:rPr>
              <a:t>Cultural influences</a:t>
            </a:r>
            <a:endParaRPr lang="en-US" sz="36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925936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473853" y="1384875"/>
            <a:ext cx="500872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Integrate midwives into communities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Strengthen outreach &amp; transport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Re-engage and train TBAs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Encourage collaboration: TBAs &amp; midwives</a:t>
            </a:r>
          </a:p>
          <a:p>
            <a:pPr marL="571500" lvl="0" indent="-571500">
              <a:buFont typeface="Arial" pitchFamily="34" charset="0"/>
              <a:buChar char="•"/>
            </a:pPr>
            <a:r>
              <a:rPr lang="en-US" sz="3200" dirty="0"/>
              <a:t>Address myths and cultural beliefs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0293" y="213388"/>
            <a:ext cx="525584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Way Forward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5112" y="1768760"/>
            <a:ext cx="5015180" cy="375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7827405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0293" y="2071479"/>
            <a:ext cx="5255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itchFamily="34" charset="0"/>
              <a:buChar char="•"/>
            </a:pPr>
            <a:r>
              <a:rPr lang="en-NZ" sz="3600" dirty="0"/>
              <a:t>Improved maternal and child health outcomes</a:t>
            </a:r>
            <a:r>
              <a:rPr lang="en-NZ" sz="3600" dirty="0" smtClean="0"/>
              <a:t>.</a:t>
            </a:r>
          </a:p>
          <a:p>
            <a:pPr marL="914400" lvl="1" indent="-457200">
              <a:buFont typeface="Arial" pitchFamily="34" charset="0"/>
              <a:buChar char="•"/>
            </a:pPr>
            <a:endParaRPr lang="en-NZ" sz="3600" dirty="0"/>
          </a:p>
          <a:p>
            <a:pPr marL="914400" lvl="1" indent="-457200">
              <a:buFont typeface="Arial" pitchFamily="34" charset="0"/>
              <a:buChar char="•"/>
            </a:pPr>
            <a:r>
              <a:rPr lang="en-NZ" sz="3600" dirty="0"/>
              <a:t>Empowered communities with better healthcare access.</a:t>
            </a:r>
            <a:endParaRPr lang="en-NZ" sz="3600" dirty="0"/>
          </a:p>
        </p:txBody>
      </p:sp>
      <p:sp>
        <p:nvSpPr>
          <p:cNvPr id="8" name="Rectangle 7"/>
          <p:cNvSpPr/>
          <p:nvPr/>
        </p:nvSpPr>
        <p:spPr>
          <a:xfrm>
            <a:off x="350293" y="213388"/>
            <a:ext cx="5255848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Impacts and Recommendation</a:t>
            </a:r>
            <a:endParaRPr lang="en-US" sz="4000" dirty="0">
              <a:solidFill>
                <a:prstClr val="black"/>
              </a:solidFill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499" y="2437207"/>
            <a:ext cx="5769863" cy="3430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AutoShape 4" descr="Baby is from Savaii - Samoa Globa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35492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0293" y="1890145"/>
            <a:ext cx="525584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COVID-19 disruptions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Staff work commitments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Participant availability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Rescheduling &amp; no responses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Transcription &amp; translation delays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en-US" sz="3200" dirty="0"/>
              <a:t>Family obligations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3200" dirty="0"/>
              <a:t>Limited funding</a:t>
            </a:r>
            <a:endParaRPr lang="en-NZ" sz="3200" dirty="0"/>
          </a:p>
        </p:txBody>
      </p:sp>
      <p:sp>
        <p:nvSpPr>
          <p:cNvPr id="8" name="Rectangle 7"/>
          <p:cNvSpPr/>
          <p:nvPr/>
        </p:nvSpPr>
        <p:spPr>
          <a:xfrm>
            <a:off x="350293" y="213388"/>
            <a:ext cx="5255848" cy="132343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Challenges in Conducting Study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AutoShape 4" descr="Baby is from Savaii - Samoa Globa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73914" y="2152650"/>
            <a:ext cx="6218086" cy="348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93419814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50293" y="1139114"/>
            <a:ext cx="5255848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sz="3200" dirty="0"/>
              <a:t>Grateful to: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Almighty God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VUW &amp; GROW OUR OWN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National University of Samoa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Ministry of Health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Supervisor – Assoc. Prof. Robyn Maude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US" sz="3200" dirty="0"/>
              <a:t>Participants, families &amp; friends</a:t>
            </a:r>
          </a:p>
        </p:txBody>
      </p:sp>
      <p:sp>
        <p:nvSpPr>
          <p:cNvPr id="8" name="Rectangle 7"/>
          <p:cNvSpPr/>
          <p:nvPr/>
        </p:nvSpPr>
        <p:spPr>
          <a:xfrm>
            <a:off x="350293" y="213388"/>
            <a:ext cx="5255848" cy="70788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n-US" sz="4000" b="1" dirty="0" smtClean="0"/>
              <a:t>Acknowledgements</a:t>
            </a:r>
            <a:endParaRPr lang="en-US" sz="4000" dirty="0">
              <a:solidFill>
                <a:prstClr val="black"/>
              </a:solidFill>
            </a:endParaRPr>
          </a:p>
        </p:txBody>
      </p:sp>
      <p:sp>
        <p:nvSpPr>
          <p:cNvPr id="2" name="AutoShape 4" descr="Baby is from Savaii - Samoa Global ...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164" y="1703032"/>
            <a:ext cx="5507583" cy="34519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33556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75445C0C-1C57-4968-BDCF-910CD7E8F1A9}"/>
              </a:ext>
            </a:extLst>
          </p:cNvPr>
          <p:cNvSpPr/>
          <p:nvPr/>
        </p:nvSpPr>
        <p:spPr>
          <a:xfrm flipV="1">
            <a:off x="5510213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5730D75C-49B8-4093-8481-2D6AB6C01F7F}"/>
              </a:ext>
            </a:extLst>
          </p:cNvPr>
          <p:cNvSpPr/>
          <p:nvPr/>
        </p:nvSpPr>
        <p:spPr>
          <a:xfrm rot="10800000" flipV="1">
            <a:off x="6029325" y="0"/>
            <a:ext cx="585787" cy="685800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90000">
                <a:schemeClr val="bg1">
                  <a:lumMod val="65000"/>
                </a:schemeClr>
              </a:gs>
              <a:gs pos="89000">
                <a:schemeClr val="bg1">
                  <a:lumMod val="75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="" xmlns:a16="http://schemas.microsoft.com/office/drawing/2014/main" id="{4B743D33-40C0-450D-B7FC-40EFAE3987B7}"/>
              </a:ext>
            </a:extLst>
          </p:cNvPr>
          <p:cNvSpPr/>
          <p:nvPr/>
        </p:nvSpPr>
        <p:spPr>
          <a:xfrm>
            <a:off x="3259653" y="1772530"/>
            <a:ext cx="5086905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 SemiLight Condensed" pitchFamily="34" charset="0"/>
              </a:rPr>
              <a:t>Fa’afetai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 SemiLight Condensed" pitchFamily="34" charset="0"/>
              </a:rPr>
              <a:t> </a:t>
            </a:r>
            <a:r>
              <a:rPr lang="en-US" sz="5400" b="1" cap="none" spc="0" dirty="0" err="1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 SemiLight Condensed" pitchFamily="34" charset="0"/>
              </a:rPr>
              <a:t>tele</a:t>
            </a:r>
            <a:r>
              <a:rPr lang="en-US" sz="5400" b="1" cap="none" spc="0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Bahnschrift SemiLight Condensed" pitchFamily="34" charset="0"/>
              </a:rPr>
              <a:t> lava</a:t>
            </a:r>
            <a:endParaRPr lang="en-US" sz="5400" b="1" cap="none" spc="0" dirty="0">
              <a:ln w="9525">
                <a:solidFill>
                  <a:schemeClr val="bg1"/>
                </a:solidFill>
                <a:prstDash val="solid"/>
              </a:ln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Bahnschrift SemiLight Condense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92746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2743</TotalTime>
  <Words>631</Words>
  <Application>Microsoft Office PowerPoint</Application>
  <PresentationFormat>Custom</PresentationFormat>
  <Paragraphs>127</Paragraphs>
  <Slides>16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SETTING – Population of 47886.</vt:lpstr>
      <vt:lpstr>PowerPoint Presentation</vt:lpstr>
      <vt:lpstr>Background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Deanechson Kaious</dc:creator>
  <cp:lastModifiedBy>Henry Taylor</cp:lastModifiedBy>
  <cp:revision>91</cp:revision>
  <dcterms:created xsi:type="dcterms:W3CDTF">2024-04-14T23:13:36Z</dcterms:created>
  <dcterms:modified xsi:type="dcterms:W3CDTF">2025-07-17T05:15:46Z</dcterms:modified>
</cp:coreProperties>
</file>