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16.jpg" ContentType="image/jpeg"/>
  <Override PartName="/ppt/media/image17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4"/>
  </p:notesMasterIdLst>
  <p:sldIdLst>
    <p:sldId id="256" r:id="rId2"/>
    <p:sldId id="260" r:id="rId3"/>
    <p:sldId id="275" r:id="rId4"/>
    <p:sldId id="261" r:id="rId5"/>
    <p:sldId id="262" r:id="rId6"/>
    <p:sldId id="263" r:id="rId7"/>
    <p:sldId id="273" r:id="rId8"/>
    <p:sldId id="274" r:id="rId9"/>
    <p:sldId id="272" r:id="rId10"/>
    <p:sldId id="264" r:id="rId11"/>
    <p:sldId id="271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9" d="100"/>
          <a:sy n="59" d="100"/>
        </p:scale>
        <p:origin x="56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EAA5D-91C7-4E28-B200-48EE6C284E3E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F70344-B49A-449C-A8ED-C7668D7DCE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527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the pacific, an average of 66% of women have experienced Intimate partner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963D6-50C1-4AC3-8699-8B30C2D3B1C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646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 sz="1800" b="0" i="0" u="none" strike="noStrike" baseline="0" dirty="0">
                <a:latin typeface="MyriadPro-SemiCn"/>
              </a:rPr>
              <a:t>Providers are often seen as role models in the community and are trusted by</a:t>
            </a:r>
          </a:p>
          <a:p>
            <a:pPr algn="l"/>
            <a:r>
              <a:rPr lang="en-US" sz="1800" b="0" i="0" u="none" strike="noStrike" baseline="0" dirty="0">
                <a:latin typeface="MyriadPro-SemiCn"/>
              </a:rPr>
              <a:t>women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963D6-50C1-4AC3-8699-8B30C2D3B1C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848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 making decisions for the woman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963D6-50C1-4AC3-8699-8B30C2D3B1C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8784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participants read out each 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963D6-50C1-4AC3-8699-8B30C2D3B1C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502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190E-378F-4D0E-B35F-1E5932E8C2C3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749EF-4D7F-4E88-8198-C1F81ACB8E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82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190E-378F-4D0E-B35F-1E5932E8C2C3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749EF-4D7F-4E88-8198-C1F81ACB8E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929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190E-378F-4D0E-B35F-1E5932E8C2C3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749EF-4D7F-4E88-8198-C1F81ACB8E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048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190E-378F-4D0E-B35F-1E5932E8C2C3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749EF-4D7F-4E88-8198-C1F81ACB8E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531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190E-378F-4D0E-B35F-1E5932E8C2C3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749EF-4D7F-4E88-8198-C1F81ACB8E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118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190E-378F-4D0E-B35F-1E5932E8C2C3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749EF-4D7F-4E88-8198-C1F81ACB8E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483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190E-378F-4D0E-B35F-1E5932E8C2C3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749EF-4D7F-4E88-8198-C1F81ACB8E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63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190E-378F-4D0E-B35F-1E5932E8C2C3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749EF-4D7F-4E88-8198-C1F81ACB8E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897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190E-378F-4D0E-B35F-1E5932E8C2C3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749EF-4D7F-4E88-8198-C1F81ACB8E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264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190E-378F-4D0E-B35F-1E5932E8C2C3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749EF-4D7F-4E88-8198-C1F81ACB8E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883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2190E-378F-4D0E-B35F-1E5932E8C2C3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749EF-4D7F-4E88-8198-C1F81ACB8E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102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2190E-378F-4D0E-B35F-1E5932E8C2C3}" type="datetimeFigureOut">
              <a:rPr lang="en-US" smtClean="0"/>
              <a:t>3/27/2025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749EF-4D7F-4E88-8198-C1F81ACB8E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832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GENDER BASED VIOLENCE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357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4600" y="609829"/>
            <a:ext cx="67621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pc="-5" dirty="0">
                <a:solidFill>
                  <a:srgbClr val="0366B3"/>
                </a:solidFill>
              </a:rPr>
              <a:t>[</a:t>
            </a:r>
            <a:r>
              <a:rPr lang="en-US" sz="3600" spc="-5" dirty="0">
                <a:solidFill>
                  <a:srgbClr val="0366B3"/>
                </a:solidFill>
              </a:rPr>
              <a:t>Patterns of VAW in the PICs </a:t>
            </a:r>
            <a:r>
              <a:rPr spc="-20" dirty="0">
                <a:solidFill>
                  <a:srgbClr val="0366B3"/>
                </a:solidFill>
              </a:rPr>
              <a:t>]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10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130766" y="6377249"/>
            <a:ext cx="5930265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240"/>
              </a:lnSpc>
            </a:pP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Caring</a:t>
            </a:r>
            <a:r>
              <a:rPr sz="1200" b="1" spc="5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for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women</a:t>
            </a:r>
            <a:r>
              <a:rPr sz="1200" b="1" spc="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subjected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to</a:t>
            </a:r>
            <a:r>
              <a:rPr sz="1200" b="1" spc="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violence: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 A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WHO</a:t>
            </a:r>
            <a:r>
              <a:rPr sz="1200" b="1" spc="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curriculum</a:t>
            </a:r>
            <a:r>
              <a:rPr sz="1200" b="1" spc="-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for</a:t>
            </a:r>
            <a:r>
              <a:rPr sz="1200" b="1" spc="-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training</a:t>
            </a:r>
            <a:r>
              <a:rPr sz="1200" b="1" spc="5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health-care</a:t>
            </a:r>
            <a:r>
              <a:rPr sz="1200" b="1" spc="-2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providers</a:t>
            </a:r>
            <a:endParaRPr sz="1200" dirty="0">
              <a:latin typeface="Calibri"/>
              <a:cs typeface="Calibri"/>
            </a:endParaRPr>
          </a:p>
          <a:p>
            <a:pPr marL="635" algn="ctr"/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Session </a:t>
            </a:r>
            <a:r>
              <a:rPr sz="1200" b="1" dirty="0">
                <a:solidFill>
                  <a:srgbClr val="F57C21"/>
                </a:solidFill>
                <a:latin typeface="Calibri"/>
                <a:cs typeface="Calibri"/>
              </a:rPr>
              <a:t>1: </a:t>
            </a:r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Understanding</a:t>
            </a:r>
            <a:r>
              <a:rPr sz="1200" b="1" spc="10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spc="-40" dirty="0">
                <a:solidFill>
                  <a:srgbClr val="F57C21"/>
                </a:solidFill>
                <a:latin typeface="Calibri"/>
                <a:cs typeface="Calibri"/>
              </a:rPr>
              <a:t>VAW</a:t>
            </a:r>
            <a:r>
              <a:rPr sz="1200" b="1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as</a:t>
            </a:r>
            <a:r>
              <a:rPr sz="1200" b="1" spc="-10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57C21"/>
                </a:solidFill>
                <a:latin typeface="Calibri"/>
                <a:cs typeface="Calibri"/>
              </a:rPr>
              <a:t>a</a:t>
            </a:r>
            <a:r>
              <a:rPr sz="1200" b="1" spc="5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57C21"/>
                </a:solidFill>
                <a:latin typeface="Calibri"/>
                <a:cs typeface="Calibri"/>
              </a:rPr>
              <a:t>public</a:t>
            </a:r>
            <a:r>
              <a:rPr sz="1200" b="1" spc="5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health</a:t>
            </a:r>
            <a:r>
              <a:rPr sz="1200" b="1" spc="10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problem</a:t>
            </a:r>
            <a:endParaRPr sz="1200" dirty="0">
              <a:latin typeface="Calibri"/>
              <a:cs typeface="Calibri"/>
            </a:endParaRPr>
          </a:p>
        </p:txBody>
      </p:sp>
      <p:pic>
        <p:nvPicPr>
          <p:cNvPr id="5" name="image1.png">
            <a:extLst>
              <a:ext uri="{FF2B5EF4-FFF2-40B4-BE49-F238E27FC236}">
                <a16:creationId xmlns:a16="http://schemas.microsoft.com/office/drawing/2014/main" id="{F168C24D-0ED5-B44F-3251-CE0E2581DFD8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0" y="1276458"/>
            <a:ext cx="9358184" cy="4259369"/>
          </a:xfrm>
          <a:prstGeom prst="rect">
            <a:avLst/>
          </a:prstGeom>
          <a:ln/>
        </p:spPr>
      </p:pic>
      <p:sp>
        <p:nvSpPr>
          <p:cNvPr id="6" name="Rectangle 5"/>
          <p:cNvSpPr/>
          <p:nvPr/>
        </p:nvSpPr>
        <p:spPr>
          <a:xfrm>
            <a:off x="9424086" y="1853514"/>
            <a:ext cx="2603157" cy="144985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spc="-10" dirty="0">
                <a:solidFill>
                  <a:srgbClr val="B84200"/>
                </a:solidFill>
              </a:rPr>
              <a:t>30%</a:t>
            </a:r>
            <a:r>
              <a:rPr lang="en-US" sz="2400" b="0" spc="-10" dirty="0">
                <a:solidFill>
                  <a:srgbClr val="B84200"/>
                </a:solidFill>
                <a:latin typeface="Segoe UI Emoji"/>
                <a:cs typeface="Segoe UI Emoji"/>
              </a:rPr>
              <a:t>♀</a:t>
            </a:r>
            <a:r>
              <a:rPr lang="en-US" spc="-10" dirty="0">
                <a:solidFill>
                  <a:srgbClr val="0366B3"/>
                </a:solidFill>
              </a:rPr>
              <a:t>globally </a:t>
            </a:r>
            <a:r>
              <a:rPr lang="en-US" spc="-20" dirty="0">
                <a:solidFill>
                  <a:srgbClr val="0366B3"/>
                </a:solidFill>
              </a:rPr>
              <a:t>have </a:t>
            </a:r>
            <a:r>
              <a:rPr lang="en-US" spc="-10" dirty="0">
                <a:solidFill>
                  <a:srgbClr val="0366B3"/>
                </a:solidFill>
              </a:rPr>
              <a:t>experienced </a:t>
            </a:r>
            <a:r>
              <a:rPr lang="en-US" spc="-15" dirty="0">
                <a:solidFill>
                  <a:srgbClr val="0366B3"/>
                </a:solidFill>
              </a:rPr>
              <a:t>physical </a:t>
            </a:r>
            <a:r>
              <a:rPr lang="en-US" spc="-710" dirty="0">
                <a:solidFill>
                  <a:srgbClr val="0366B3"/>
                </a:solidFill>
              </a:rPr>
              <a:t> </a:t>
            </a:r>
            <a:r>
              <a:rPr lang="en-US" spc="-20" dirty="0">
                <a:solidFill>
                  <a:srgbClr val="0366B3"/>
                </a:solidFill>
              </a:rPr>
              <a:t>&amp;/or </a:t>
            </a:r>
            <a:r>
              <a:rPr lang="en-US" spc="-15" dirty="0">
                <a:solidFill>
                  <a:srgbClr val="0366B3"/>
                </a:solidFill>
              </a:rPr>
              <a:t>sexual</a:t>
            </a:r>
            <a:r>
              <a:rPr lang="en-US" spc="-20" dirty="0">
                <a:solidFill>
                  <a:srgbClr val="0366B3"/>
                </a:solidFill>
              </a:rPr>
              <a:t> </a:t>
            </a:r>
            <a:r>
              <a:rPr lang="en-US" dirty="0">
                <a:solidFill>
                  <a:srgbClr val="0366B3"/>
                </a:solidFill>
              </a:rPr>
              <a:t>violence</a:t>
            </a:r>
            <a:r>
              <a:rPr lang="en-US" spc="-30" dirty="0">
                <a:solidFill>
                  <a:srgbClr val="0366B3"/>
                </a:solidFill>
              </a:rPr>
              <a:t> </a:t>
            </a:r>
            <a:r>
              <a:rPr lang="en-US" spc="-10" dirty="0">
                <a:solidFill>
                  <a:srgbClr val="0366B3"/>
                </a:solidFill>
              </a:rPr>
              <a:t>by</a:t>
            </a:r>
            <a:r>
              <a:rPr lang="en-US" spc="-15" dirty="0">
                <a:solidFill>
                  <a:srgbClr val="0366B3"/>
                </a:solidFill>
              </a:rPr>
              <a:t> </a:t>
            </a:r>
            <a:r>
              <a:rPr lang="en-US" dirty="0">
                <a:solidFill>
                  <a:srgbClr val="0366B3"/>
                </a:solidFill>
              </a:rPr>
              <a:t>their</a:t>
            </a:r>
            <a:r>
              <a:rPr lang="en-US" spc="-10" dirty="0">
                <a:solidFill>
                  <a:srgbClr val="0366B3"/>
                </a:solidFill>
              </a:rPr>
              <a:t> </a:t>
            </a:r>
            <a:r>
              <a:rPr lang="en-US" dirty="0">
                <a:solidFill>
                  <a:srgbClr val="0366B3"/>
                </a:solidFill>
              </a:rPr>
              <a:t>partner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899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51887" y="6132577"/>
            <a:ext cx="620268" cy="63245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668651" y="5717062"/>
            <a:ext cx="685482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b="1" spc="-15" dirty="0">
                <a:latin typeface="Calibri"/>
                <a:cs typeface="Calibri"/>
              </a:rPr>
              <a:t>Lifetime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prevalence</a:t>
            </a:r>
            <a:r>
              <a:rPr sz="2800" b="1" spc="4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of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partner</a:t>
            </a:r>
            <a:r>
              <a:rPr sz="2800" b="1" spc="2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violence</a:t>
            </a:r>
            <a:r>
              <a:rPr sz="2800" b="1" spc="2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by </a:t>
            </a:r>
            <a:r>
              <a:rPr sz="2800" b="1" spc="-15" dirty="0">
                <a:latin typeface="Calibri"/>
                <a:cs typeface="Calibri"/>
              </a:rPr>
              <a:t>age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212580" y="1210055"/>
            <a:ext cx="829310" cy="829310"/>
            <a:chOff x="7688580" y="1210055"/>
            <a:chExt cx="829310" cy="829310"/>
          </a:xfrm>
        </p:grpSpPr>
        <p:sp>
          <p:nvSpPr>
            <p:cNvPr id="5" name="object 5"/>
            <p:cNvSpPr/>
            <p:nvPr/>
          </p:nvSpPr>
          <p:spPr>
            <a:xfrm>
              <a:off x="7691628" y="1213103"/>
              <a:ext cx="822960" cy="822960"/>
            </a:xfrm>
            <a:custGeom>
              <a:avLst/>
              <a:gdLst/>
              <a:ahLst/>
              <a:cxnLst/>
              <a:rect l="l" t="t" r="r" b="b"/>
              <a:pathLst>
                <a:path w="822959" h="822960">
                  <a:moveTo>
                    <a:pt x="411480" y="0"/>
                  </a:moveTo>
                  <a:lnTo>
                    <a:pt x="0" y="411479"/>
                  </a:lnTo>
                  <a:lnTo>
                    <a:pt x="411480" y="822959"/>
                  </a:lnTo>
                  <a:lnTo>
                    <a:pt x="411480" y="617219"/>
                  </a:lnTo>
                  <a:lnTo>
                    <a:pt x="822960" y="617219"/>
                  </a:lnTo>
                  <a:lnTo>
                    <a:pt x="822960" y="205739"/>
                  </a:lnTo>
                  <a:lnTo>
                    <a:pt x="411480" y="205739"/>
                  </a:lnTo>
                  <a:lnTo>
                    <a:pt x="411480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691628" y="1213103"/>
              <a:ext cx="822960" cy="822960"/>
            </a:xfrm>
            <a:custGeom>
              <a:avLst/>
              <a:gdLst/>
              <a:ahLst/>
              <a:cxnLst/>
              <a:rect l="l" t="t" r="r" b="b"/>
              <a:pathLst>
                <a:path w="822959" h="822960">
                  <a:moveTo>
                    <a:pt x="0" y="411479"/>
                  </a:moveTo>
                  <a:lnTo>
                    <a:pt x="411480" y="0"/>
                  </a:lnTo>
                  <a:lnTo>
                    <a:pt x="411480" y="205739"/>
                  </a:lnTo>
                  <a:lnTo>
                    <a:pt x="822960" y="205739"/>
                  </a:lnTo>
                  <a:lnTo>
                    <a:pt x="822960" y="617219"/>
                  </a:lnTo>
                  <a:lnTo>
                    <a:pt x="411480" y="617219"/>
                  </a:lnTo>
                  <a:lnTo>
                    <a:pt x="411480" y="822959"/>
                  </a:lnTo>
                  <a:lnTo>
                    <a:pt x="0" y="411479"/>
                  </a:lnTo>
                  <a:close/>
                </a:path>
              </a:pathLst>
            </a:custGeom>
            <a:ln w="6096">
              <a:solidFill>
                <a:srgbClr val="F57C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2124455" y="1210055"/>
            <a:ext cx="829310" cy="829310"/>
            <a:chOff x="600455" y="1210055"/>
            <a:chExt cx="829310" cy="829310"/>
          </a:xfrm>
        </p:grpSpPr>
        <p:sp>
          <p:nvSpPr>
            <p:cNvPr id="8" name="object 8"/>
            <p:cNvSpPr/>
            <p:nvPr/>
          </p:nvSpPr>
          <p:spPr>
            <a:xfrm>
              <a:off x="603503" y="1213103"/>
              <a:ext cx="822960" cy="822960"/>
            </a:xfrm>
            <a:custGeom>
              <a:avLst/>
              <a:gdLst/>
              <a:ahLst/>
              <a:cxnLst/>
              <a:rect l="l" t="t" r="r" b="b"/>
              <a:pathLst>
                <a:path w="822960" h="822960">
                  <a:moveTo>
                    <a:pt x="411480" y="0"/>
                  </a:moveTo>
                  <a:lnTo>
                    <a:pt x="411480" y="205739"/>
                  </a:lnTo>
                  <a:lnTo>
                    <a:pt x="0" y="205739"/>
                  </a:lnTo>
                  <a:lnTo>
                    <a:pt x="0" y="617219"/>
                  </a:lnTo>
                  <a:lnTo>
                    <a:pt x="411480" y="617219"/>
                  </a:lnTo>
                  <a:lnTo>
                    <a:pt x="411480" y="822959"/>
                  </a:lnTo>
                  <a:lnTo>
                    <a:pt x="822960" y="411479"/>
                  </a:lnTo>
                  <a:lnTo>
                    <a:pt x="411480" y="0"/>
                  </a:lnTo>
                  <a:close/>
                </a:path>
              </a:pathLst>
            </a:custGeom>
            <a:solidFill>
              <a:srgbClr val="FFB9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03503" y="1213103"/>
              <a:ext cx="822960" cy="822960"/>
            </a:xfrm>
            <a:custGeom>
              <a:avLst/>
              <a:gdLst/>
              <a:ahLst/>
              <a:cxnLst/>
              <a:rect l="l" t="t" r="r" b="b"/>
              <a:pathLst>
                <a:path w="822960" h="822960">
                  <a:moveTo>
                    <a:pt x="0" y="205739"/>
                  </a:moveTo>
                  <a:lnTo>
                    <a:pt x="411480" y="205739"/>
                  </a:lnTo>
                  <a:lnTo>
                    <a:pt x="411480" y="0"/>
                  </a:lnTo>
                  <a:lnTo>
                    <a:pt x="822960" y="411479"/>
                  </a:lnTo>
                  <a:lnTo>
                    <a:pt x="411480" y="822959"/>
                  </a:lnTo>
                  <a:lnTo>
                    <a:pt x="411480" y="617219"/>
                  </a:lnTo>
                  <a:lnTo>
                    <a:pt x="0" y="617219"/>
                  </a:lnTo>
                  <a:lnTo>
                    <a:pt x="0" y="205739"/>
                  </a:lnTo>
                  <a:close/>
                </a:path>
              </a:pathLst>
            </a:custGeom>
            <a:ln w="6096">
              <a:solidFill>
                <a:srgbClr val="F57C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545427" y="267118"/>
            <a:ext cx="7101205" cy="57404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0366B3"/>
                </a:solidFill>
              </a:rPr>
              <a:t>Violence</a:t>
            </a:r>
            <a:r>
              <a:rPr sz="3600" spc="5" dirty="0">
                <a:solidFill>
                  <a:srgbClr val="0366B3"/>
                </a:solidFill>
              </a:rPr>
              <a:t> </a:t>
            </a:r>
            <a:r>
              <a:rPr sz="3600" spc="-15" dirty="0">
                <a:solidFill>
                  <a:srgbClr val="0366B3"/>
                </a:solidFill>
              </a:rPr>
              <a:t>starts</a:t>
            </a:r>
            <a:r>
              <a:rPr sz="3600" spc="-25" dirty="0">
                <a:solidFill>
                  <a:srgbClr val="0366B3"/>
                </a:solidFill>
              </a:rPr>
              <a:t> </a:t>
            </a:r>
            <a:r>
              <a:rPr sz="3600" spc="-5" dirty="0">
                <a:solidFill>
                  <a:srgbClr val="0366B3"/>
                </a:solidFill>
              </a:rPr>
              <a:t>early</a:t>
            </a:r>
            <a:r>
              <a:rPr sz="3600" spc="-20" dirty="0">
                <a:solidFill>
                  <a:srgbClr val="0366B3"/>
                </a:solidFill>
              </a:rPr>
              <a:t> </a:t>
            </a:r>
            <a:r>
              <a:rPr sz="3600" dirty="0">
                <a:solidFill>
                  <a:srgbClr val="0366B3"/>
                </a:solidFill>
              </a:rPr>
              <a:t>in </a:t>
            </a:r>
            <a:r>
              <a:rPr sz="3600" spc="-40" dirty="0">
                <a:solidFill>
                  <a:srgbClr val="0366B3"/>
                </a:solidFill>
              </a:rPr>
              <a:t>women’s</a:t>
            </a:r>
            <a:r>
              <a:rPr sz="3600" dirty="0">
                <a:solidFill>
                  <a:srgbClr val="0366B3"/>
                </a:solidFill>
              </a:rPr>
              <a:t> </a:t>
            </a:r>
            <a:r>
              <a:rPr sz="3600" spc="-10" dirty="0">
                <a:solidFill>
                  <a:srgbClr val="0366B3"/>
                </a:solidFill>
              </a:rPr>
              <a:t>lives</a:t>
            </a:r>
            <a:endParaRPr sz="3600"/>
          </a:p>
        </p:txBody>
      </p:sp>
      <p:sp>
        <p:nvSpPr>
          <p:cNvPr id="12" name="object 12"/>
          <p:cNvSpPr txBox="1"/>
          <p:nvPr/>
        </p:nvSpPr>
        <p:spPr>
          <a:xfrm>
            <a:off x="3130766" y="6377249"/>
            <a:ext cx="5930265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240"/>
              </a:lnSpc>
            </a:pP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Caring</a:t>
            </a:r>
            <a:r>
              <a:rPr sz="1200" b="1" spc="5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for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women</a:t>
            </a:r>
            <a:r>
              <a:rPr sz="1200" b="1" spc="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subjected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to</a:t>
            </a:r>
            <a:r>
              <a:rPr sz="1200" b="1" spc="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violence: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 A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WHO</a:t>
            </a:r>
            <a:r>
              <a:rPr sz="1200" b="1" spc="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curriculum</a:t>
            </a:r>
            <a:r>
              <a:rPr sz="1200" b="1" spc="-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for</a:t>
            </a:r>
            <a:r>
              <a:rPr sz="1200" b="1" spc="-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training</a:t>
            </a:r>
            <a:r>
              <a:rPr sz="1200" b="1" spc="5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health-care</a:t>
            </a:r>
            <a:r>
              <a:rPr sz="1200" b="1" spc="-2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providers</a:t>
            </a:r>
            <a:endParaRPr sz="1200">
              <a:latin typeface="Calibri"/>
              <a:cs typeface="Calibri"/>
            </a:endParaRPr>
          </a:p>
          <a:p>
            <a:pPr marL="635" algn="ctr"/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Session </a:t>
            </a:r>
            <a:r>
              <a:rPr sz="1200" b="1" dirty="0">
                <a:solidFill>
                  <a:srgbClr val="F57C21"/>
                </a:solidFill>
                <a:latin typeface="Calibri"/>
                <a:cs typeface="Calibri"/>
              </a:rPr>
              <a:t>1: </a:t>
            </a:r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Understanding</a:t>
            </a:r>
            <a:r>
              <a:rPr sz="1200" b="1" spc="10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spc="-40" dirty="0">
                <a:solidFill>
                  <a:srgbClr val="F57C21"/>
                </a:solidFill>
                <a:latin typeface="Calibri"/>
                <a:cs typeface="Calibri"/>
              </a:rPr>
              <a:t>VAW</a:t>
            </a:r>
            <a:r>
              <a:rPr sz="1200" b="1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as</a:t>
            </a:r>
            <a:r>
              <a:rPr sz="1200" b="1" spc="-10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57C21"/>
                </a:solidFill>
                <a:latin typeface="Calibri"/>
                <a:cs typeface="Calibri"/>
              </a:rPr>
              <a:t>a</a:t>
            </a:r>
            <a:r>
              <a:rPr sz="1200" b="1" spc="5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57C21"/>
                </a:solidFill>
                <a:latin typeface="Calibri"/>
                <a:cs typeface="Calibri"/>
              </a:rPr>
              <a:t>public</a:t>
            </a:r>
            <a:r>
              <a:rPr sz="1200" b="1" spc="5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health</a:t>
            </a:r>
            <a:r>
              <a:rPr sz="1200" b="1" spc="10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problem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4294967295"/>
          </p:nvPr>
        </p:nvSpPr>
        <p:spPr>
          <a:xfrm>
            <a:off x="9753169" y="6463729"/>
            <a:ext cx="23177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11</a:t>
            </a: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3041650" y="966127"/>
          <a:ext cx="6096000" cy="47548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spc="-10" dirty="0">
                          <a:solidFill>
                            <a:srgbClr val="F5EEDF"/>
                          </a:solidFill>
                          <a:latin typeface="Calibri"/>
                          <a:cs typeface="Calibri"/>
                        </a:rPr>
                        <a:t>Age</a:t>
                      </a:r>
                      <a:r>
                        <a:rPr sz="2000" b="1" spc="-25" dirty="0">
                          <a:solidFill>
                            <a:srgbClr val="F5EED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5EEDF"/>
                          </a:solidFill>
                          <a:latin typeface="Calibri"/>
                          <a:cs typeface="Calibri"/>
                        </a:rPr>
                        <a:t>group,</a:t>
                      </a:r>
                      <a:r>
                        <a:rPr sz="2000" b="1" spc="-35" dirty="0">
                          <a:solidFill>
                            <a:srgbClr val="F5EED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5" dirty="0">
                          <a:solidFill>
                            <a:srgbClr val="F5EEDF"/>
                          </a:solidFill>
                          <a:latin typeface="Calibri"/>
                          <a:cs typeface="Calibri"/>
                        </a:rPr>
                        <a:t>years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  <a:solidFill>
                      <a:srgbClr val="0666B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spc="-10" dirty="0">
                          <a:solidFill>
                            <a:srgbClr val="F5EEDF"/>
                          </a:solidFill>
                          <a:latin typeface="Calibri"/>
                          <a:cs typeface="Calibri"/>
                        </a:rPr>
                        <a:t>Prevalence,</a:t>
                      </a:r>
                      <a:r>
                        <a:rPr sz="2000" b="1" spc="-30" dirty="0">
                          <a:solidFill>
                            <a:srgbClr val="F5EED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F5EEDF"/>
                          </a:solidFill>
                          <a:latin typeface="Calibri"/>
                          <a:cs typeface="Calibri"/>
                        </a:rPr>
                        <a:t>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  <a:solidFill>
                      <a:srgbClr val="0666B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dirty="0">
                          <a:solidFill>
                            <a:srgbClr val="F5EEDF"/>
                          </a:solidFill>
                          <a:latin typeface="Calibri"/>
                          <a:cs typeface="Calibri"/>
                        </a:rPr>
                        <a:t>95%</a:t>
                      </a:r>
                      <a:r>
                        <a:rPr sz="2000" b="1" spc="-45" dirty="0">
                          <a:solidFill>
                            <a:srgbClr val="F5EED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5EEDF"/>
                          </a:solidFill>
                          <a:latin typeface="Calibri"/>
                          <a:cs typeface="Calibri"/>
                        </a:rPr>
                        <a:t>CI,</a:t>
                      </a:r>
                      <a:r>
                        <a:rPr sz="2000" b="1" spc="-20" dirty="0">
                          <a:solidFill>
                            <a:srgbClr val="F5EED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F5EEDF"/>
                          </a:solidFill>
                          <a:latin typeface="Calibri"/>
                          <a:cs typeface="Calibri"/>
                        </a:rPr>
                        <a:t>%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  <a:solidFill>
                      <a:srgbClr val="0666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15</a:t>
                      </a:r>
                      <a:r>
                        <a:rPr sz="2000" b="1" spc="-4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2000" b="1" spc="-3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19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29.4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243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26.8</a:t>
                      </a:r>
                      <a:r>
                        <a:rPr sz="2000" b="1" spc="-5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2000" b="1" spc="-3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32.1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20</a:t>
                      </a:r>
                      <a:r>
                        <a:rPr sz="2000" b="1" spc="-4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2000" b="1" spc="-3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24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31.6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243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29.2</a:t>
                      </a:r>
                      <a:r>
                        <a:rPr sz="2000" b="1" spc="-5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2000" b="1" spc="-3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33.9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25</a:t>
                      </a:r>
                      <a:r>
                        <a:rPr sz="2000" b="1" spc="-4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2000" b="1" spc="-3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29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32.3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06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30.0</a:t>
                      </a:r>
                      <a:r>
                        <a:rPr sz="2000" b="1" spc="-5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2000" b="1" spc="-3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34.6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30</a:t>
                      </a:r>
                      <a:r>
                        <a:rPr sz="2000" b="1" spc="-4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2000" b="1" spc="-3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34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31.1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06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28.9</a:t>
                      </a:r>
                      <a:r>
                        <a:rPr sz="2000" b="1" spc="-5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2000" b="1" spc="-3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33.4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35</a:t>
                      </a:r>
                      <a:r>
                        <a:rPr sz="2000" b="1" spc="-4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2000" b="1" spc="-3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39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36.6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06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30.0</a:t>
                      </a:r>
                      <a:r>
                        <a:rPr sz="2000" b="1" spc="-5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2000" b="1" spc="-3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43.2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40</a:t>
                      </a:r>
                      <a:r>
                        <a:rPr sz="2000" b="1" spc="-4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2000" b="1" spc="-3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44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37.8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70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30.7</a:t>
                      </a:r>
                      <a:r>
                        <a:rPr sz="2000" b="1" spc="-5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2000" b="1" spc="-3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44.9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45</a:t>
                      </a:r>
                      <a:r>
                        <a:rPr sz="2000" b="1" spc="-4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2000" b="1" spc="-3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49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29.2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700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26.9</a:t>
                      </a:r>
                      <a:r>
                        <a:rPr sz="2000" b="1" spc="-5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2000" b="1" spc="-3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31.5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50</a:t>
                      </a:r>
                      <a:r>
                        <a:rPr sz="2000" b="1" spc="-4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2000" b="1" spc="-3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54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25.5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18.6</a:t>
                      </a:r>
                      <a:r>
                        <a:rPr sz="2000" b="1" spc="-5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2000" b="1" spc="-3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32.4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55</a:t>
                      </a:r>
                      <a:r>
                        <a:rPr sz="2000" b="1" spc="-4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2000" b="1" spc="-3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69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15.1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6.1</a:t>
                      </a:r>
                      <a:r>
                        <a:rPr sz="2000" b="1" spc="-4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2000" b="1" spc="-3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24.1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6239">
                <a:tc>
                  <a:txBody>
                    <a:bodyPr/>
                    <a:lstStyle/>
                    <a:p>
                      <a:pPr marL="5080" algn="ctr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60</a:t>
                      </a:r>
                      <a:r>
                        <a:rPr sz="2000" b="1" spc="-4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2000" b="1" spc="-3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64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19.6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9.6</a:t>
                      </a:r>
                      <a:r>
                        <a:rPr sz="2000" b="1" spc="-4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2000" b="1" spc="-3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29.5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65</a:t>
                      </a:r>
                      <a:r>
                        <a:rPr sz="2000" b="1" spc="-4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–</a:t>
                      </a:r>
                      <a:r>
                        <a:rPr sz="2000" b="1" spc="-3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59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22.2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97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12.8</a:t>
                      </a:r>
                      <a:r>
                        <a:rPr sz="2000" b="1" spc="-5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spc="-15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to</a:t>
                      </a:r>
                      <a:r>
                        <a:rPr sz="2000" b="1" spc="-30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000" b="1" dirty="0">
                          <a:solidFill>
                            <a:srgbClr val="585858"/>
                          </a:solidFill>
                          <a:latin typeface="Calibri"/>
                          <a:cs typeface="Calibri"/>
                        </a:rPr>
                        <a:t>31.6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006FC0"/>
                      </a:solidFill>
                      <a:prstDash val="solid"/>
                    </a:lnL>
                    <a:lnR w="12700">
                      <a:solidFill>
                        <a:srgbClr val="006FC0"/>
                      </a:solidFill>
                      <a:prstDash val="solid"/>
                    </a:lnR>
                    <a:lnT w="12700">
                      <a:solidFill>
                        <a:srgbClr val="006FC0"/>
                      </a:solidFill>
                      <a:prstDash val="solid"/>
                    </a:lnT>
                    <a:lnB w="12700">
                      <a:solidFill>
                        <a:srgbClr val="006FC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9070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51887" y="6132577"/>
            <a:ext cx="620268" cy="63245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143466" y="6389949"/>
            <a:ext cx="5904865" cy="335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140"/>
              </a:lnSpc>
            </a:pP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Caring</a:t>
            </a:r>
            <a:r>
              <a:rPr sz="1200" b="1" spc="5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for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women</a:t>
            </a:r>
            <a:r>
              <a:rPr sz="1200" b="1" spc="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subjected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to</a:t>
            </a:r>
            <a:r>
              <a:rPr sz="1200" b="1" spc="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violence: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 A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WHO</a:t>
            </a:r>
            <a:r>
              <a:rPr sz="1200" b="1" spc="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curriculum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 for</a:t>
            </a:r>
            <a:r>
              <a:rPr sz="1200" b="1" spc="-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training</a:t>
            </a:r>
            <a:r>
              <a:rPr sz="1200" b="1" spc="5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health-care</a:t>
            </a:r>
            <a:r>
              <a:rPr sz="1200" b="1" spc="-2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providers</a:t>
            </a:r>
            <a:endParaRPr sz="1200">
              <a:latin typeface="Calibri"/>
              <a:cs typeface="Calibri"/>
            </a:endParaRPr>
          </a:p>
          <a:p>
            <a:pPr marL="635" algn="ctr"/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Session </a:t>
            </a:r>
            <a:r>
              <a:rPr sz="1200" b="1" dirty="0">
                <a:solidFill>
                  <a:srgbClr val="F57C21"/>
                </a:solidFill>
                <a:latin typeface="Calibri"/>
                <a:cs typeface="Calibri"/>
              </a:rPr>
              <a:t>1: </a:t>
            </a:r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Understanding</a:t>
            </a:r>
            <a:r>
              <a:rPr sz="1200" b="1" spc="10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spc="-40" dirty="0">
                <a:solidFill>
                  <a:srgbClr val="F57C21"/>
                </a:solidFill>
                <a:latin typeface="Calibri"/>
                <a:cs typeface="Calibri"/>
              </a:rPr>
              <a:t>VAW</a:t>
            </a:r>
            <a:r>
              <a:rPr sz="1200" b="1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as</a:t>
            </a:r>
            <a:r>
              <a:rPr sz="1200" b="1" spc="-10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57C21"/>
                </a:solidFill>
                <a:latin typeface="Calibri"/>
                <a:cs typeface="Calibri"/>
              </a:rPr>
              <a:t>a</a:t>
            </a:r>
            <a:r>
              <a:rPr sz="1200" b="1" spc="5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57C21"/>
                </a:solidFill>
                <a:latin typeface="Calibri"/>
                <a:cs typeface="Calibri"/>
              </a:rPr>
              <a:t>public</a:t>
            </a:r>
            <a:r>
              <a:rPr sz="1200" b="1" spc="5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health</a:t>
            </a:r>
            <a:r>
              <a:rPr sz="1200" b="1" spc="10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problem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524000" y="457200"/>
            <a:ext cx="9144000" cy="6393573"/>
            <a:chOff x="0" y="457200"/>
            <a:chExt cx="9144000" cy="6393573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50619" y="457200"/>
              <a:ext cx="6914388" cy="628472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5736348"/>
              <a:ext cx="9144000" cy="1114425"/>
            </a:xfrm>
            <a:custGeom>
              <a:avLst/>
              <a:gdLst/>
              <a:ahLst/>
              <a:cxnLst/>
              <a:rect l="l" t="t" r="r" b="b"/>
              <a:pathLst>
                <a:path w="9144000" h="1114425">
                  <a:moveTo>
                    <a:pt x="9144000" y="0"/>
                  </a:moveTo>
                  <a:lnTo>
                    <a:pt x="0" y="0"/>
                  </a:lnTo>
                  <a:lnTo>
                    <a:pt x="0" y="1114031"/>
                  </a:lnTo>
                  <a:lnTo>
                    <a:pt x="9144000" y="1114031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66644" y="2260092"/>
              <a:ext cx="1708404" cy="117805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1475" y="2260092"/>
              <a:ext cx="1517903" cy="105308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64764" y="3412235"/>
              <a:ext cx="1368552" cy="84886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001767" y="3593592"/>
              <a:ext cx="1402080" cy="111404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39767" y="5940552"/>
              <a:ext cx="1872995" cy="85648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396228" y="3627120"/>
              <a:ext cx="1712976" cy="64312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80988" y="4270247"/>
              <a:ext cx="2010156" cy="92354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112764" y="5942076"/>
              <a:ext cx="1926336" cy="765048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9778569" y="6425628"/>
            <a:ext cx="1809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0366B3"/>
                </a:solidFill>
                <a:latin typeface="Calibri"/>
                <a:cs typeface="Calibri"/>
              </a:rPr>
              <a:t>14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3274480" y="0"/>
            <a:ext cx="5365115" cy="619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900" spc="-40" dirty="0">
                <a:solidFill>
                  <a:srgbClr val="0366B3"/>
                </a:solidFill>
              </a:rPr>
              <a:t>Pathways</a:t>
            </a:r>
            <a:r>
              <a:rPr sz="3900" spc="-20" dirty="0">
                <a:solidFill>
                  <a:srgbClr val="0366B3"/>
                </a:solidFill>
              </a:rPr>
              <a:t> </a:t>
            </a:r>
            <a:r>
              <a:rPr sz="3900" dirty="0">
                <a:solidFill>
                  <a:srgbClr val="0366B3"/>
                </a:solidFill>
              </a:rPr>
              <a:t>&amp;</a:t>
            </a:r>
            <a:r>
              <a:rPr sz="3900" spc="-10" dirty="0">
                <a:solidFill>
                  <a:srgbClr val="0366B3"/>
                </a:solidFill>
              </a:rPr>
              <a:t> </a:t>
            </a:r>
            <a:r>
              <a:rPr sz="3900" spc="-5" dirty="0">
                <a:solidFill>
                  <a:srgbClr val="0366B3"/>
                </a:solidFill>
              </a:rPr>
              <a:t>health</a:t>
            </a:r>
            <a:r>
              <a:rPr sz="3900" spc="-15" dirty="0">
                <a:solidFill>
                  <a:srgbClr val="0366B3"/>
                </a:solidFill>
              </a:rPr>
              <a:t> effects</a:t>
            </a:r>
            <a:endParaRPr sz="3900" dirty="0"/>
          </a:p>
        </p:txBody>
      </p:sp>
      <p:pic>
        <p:nvPicPr>
          <p:cNvPr id="17" name="object 1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912620" y="5205985"/>
            <a:ext cx="406908" cy="133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715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51887" y="6132577"/>
            <a:ext cx="620268" cy="632459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040600" y="1365378"/>
          <a:ext cx="8147049" cy="46227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615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5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16479">
                <a:tc>
                  <a:txBody>
                    <a:bodyPr/>
                    <a:lstStyle/>
                    <a:p>
                      <a:pPr marL="90805" marR="655955">
                        <a:lnSpc>
                          <a:spcPct val="100800"/>
                        </a:lnSpc>
                        <a:spcBef>
                          <a:spcPts val="180"/>
                        </a:spcBef>
                      </a:pPr>
                      <a:r>
                        <a:rPr sz="2400" spc="-25" dirty="0">
                          <a:latin typeface="Calibri"/>
                          <a:cs typeface="Calibri"/>
                        </a:rPr>
                        <a:t>Effects</a:t>
                      </a:r>
                      <a:r>
                        <a:rPr sz="24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on </a:t>
                      </a:r>
                      <a:r>
                        <a:rPr sz="2400" spc="-5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children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FCE4D2"/>
                    </a:solidFill>
                  </a:tcPr>
                </a:tc>
                <a:tc>
                  <a:txBody>
                    <a:bodyPr/>
                    <a:lstStyle/>
                    <a:p>
                      <a:pPr marL="266700" indent="-176530">
                        <a:lnSpc>
                          <a:spcPct val="100000"/>
                        </a:lnSpc>
                        <a:spcBef>
                          <a:spcPts val="260"/>
                        </a:spcBef>
                        <a:buFont typeface="Symbol"/>
                        <a:buChar char=""/>
                        <a:tabLst>
                          <a:tab pos="267335" algn="l"/>
                        </a:tabLst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Higher 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rates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infant mortality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66700" indent="-176530">
                        <a:lnSpc>
                          <a:spcPct val="100000"/>
                        </a:lnSpc>
                        <a:spcBef>
                          <a:spcPts val="400"/>
                        </a:spcBef>
                        <a:buFont typeface="Symbol"/>
                        <a:buChar char=""/>
                        <a:tabLst>
                          <a:tab pos="267335" algn="l"/>
                        </a:tabLst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Behaviour</a:t>
                      </a:r>
                      <a:r>
                        <a:rPr sz="18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problems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66700" indent="-176530">
                        <a:lnSpc>
                          <a:spcPct val="100000"/>
                        </a:lnSpc>
                        <a:spcBef>
                          <a:spcPts val="395"/>
                        </a:spcBef>
                        <a:buFont typeface="Symbol"/>
                        <a:buChar char=""/>
                        <a:tabLst>
                          <a:tab pos="267335" algn="l"/>
                        </a:tabLst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Anxiety,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depression,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attempted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suicide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66700" indent="-176530">
                        <a:lnSpc>
                          <a:spcPct val="100000"/>
                        </a:lnSpc>
                        <a:spcBef>
                          <a:spcPts val="409"/>
                        </a:spcBef>
                        <a:buFont typeface="Symbol"/>
                        <a:buChar char=""/>
                        <a:tabLst>
                          <a:tab pos="267335" algn="l"/>
                        </a:tabLst>
                      </a:pPr>
                      <a:r>
                        <a:rPr sz="1800" spc="-15" dirty="0">
                          <a:latin typeface="Calibri"/>
                          <a:cs typeface="Calibri"/>
                        </a:rPr>
                        <a:t>Poor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school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performance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66700" indent="-176530">
                        <a:lnSpc>
                          <a:spcPct val="100000"/>
                        </a:lnSpc>
                        <a:spcBef>
                          <a:spcPts val="395"/>
                        </a:spcBef>
                        <a:buFont typeface="Symbol"/>
                        <a:buChar char=""/>
                        <a:tabLst>
                          <a:tab pos="267335" algn="l"/>
                        </a:tabLst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Experiencing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perpetrating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violence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as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adults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66700" indent="-176530">
                        <a:lnSpc>
                          <a:spcPct val="100000"/>
                        </a:lnSpc>
                        <a:spcBef>
                          <a:spcPts val="395"/>
                        </a:spcBef>
                        <a:buFont typeface="Symbol"/>
                        <a:buChar char=""/>
                        <a:tabLst>
                          <a:tab pos="267335" algn="l"/>
                        </a:tabLst>
                      </a:pPr>
                      <a:r>
                        <a:rPr sz="1800" spc="-15" dirty="0">
                          <a:latin typeface="Calibri"/>
                          <a:cs typeface="Calibri"/>
                        </a:rPr>
                        <a:t>Physical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injury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or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health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complaints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66700" indent="-176530">
                        <a:lnSpc>
                          <a:spcPct val="100000"/>
                        </a:lnSpc>
                        <a:spcBef>
                          <a:spcPts val="409"/>
                        </a:spcBef>
                        <a:buFont typeface="Symbol"/>
                        <a:buChar char=""/>
                        <a:tabLst>
                          <a:tab pos="267335" algn="l"/>
                        </a:tabLst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Lost productivity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adulthood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FCE4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6000">
                <a:tc>
                  <a:txBody>
                    <a:bodyPr/>
                    <a:lstStyle/>
                    <a:p>
                      <a:pPr marL="90805" marR="655955">
                        <a:lnSpc>
                          <a:spcPct val="100800"/>
                        </a:lnSpc>
                        <a:spcBef>
                          <a:spcPts val="180"/>
                        </a:spcBef>
                      </a:pPr>
                      <a:r>
                        <a:rPr sz="2400" spc="-25" dirty="0">
                          <a:latin typeface="Calibri"/>
                          <a:cs typeface="Calibri"/>
                        </a:rPr>
                        <a:t>Effects</a:t>
                      </a:r>
                      <a:r>
                        <a:rPr sz="24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on </a:t>
                      </a:r>
                      <a:r>
                        <a:rPr sz="2400" spc="-5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0" dirty="0">
                          <a:latin typeface="Calibri"/>
                          <a:cs typeface="Calibri"/>
                        </a:rPr>
                        <a:t>families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FCE4D2"/>
                    </a:solidFill>
                  </a:tcPr>
                </a:tc>
                <a:tc>
                  <a:txBody>
                    <a:bodyPr/>
                    <a:lstStyle/>
                    <a:p>
                      <a:pPr marL="266700" indent="-176530">
                        <a:lnSpc>
                          <a:spcPct val="100000"/>
                        </a:lnSpc>
                        <a:spcBef>
                          <a:spcPts val="260"/>
                        </a:spcBef>
                        <a:buFont typeface="Symbol"/>
                        <a:buChar char=""/>
                        <a:tabLst>
                          <a:tab pos="267335" algn="l"/>
                        </a:tabLst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Inability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to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work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66700" indent="-176530">
                        <a:lnSpc>
                          <a:spcPct val="100000"/>
                        </a:lnSpc>
                        <a:spcBef>
                          <a:spcPts val="400"/>
                        </a:spcBef>
                        <a:buFont typeface="Symbol"/>
                        <a:buChar char=""/>
                        <a:tabLst>
                          <a:tab pos="267335" algn="l"/>
                        </a:tabLst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Lost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wages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and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productivity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66700" indent="-176530">
                        <a:lnSpc>
                          <a:spcPct val="100000"/>
                        </a:lnSpc>
                        <a:spcBef>
                          <a:spcPts val="395"/>
                        </a:spcBef>
                        <a:buFont typeface="Symbol"/>
                        <a:buChar char=""/>
                        <a:tabLst>
                          <a:tab pos="267335" algn="l"/>
                        </a:tabLst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Housing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instability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3302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FCE4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0316">
                <a:tc>
                  <a:txBody>
                    <a:bodyPr/>
                    <a:lstStyle/>
                    <a:p>
                      <a:pPr marL="90805" marR="614045" algn="just">
                        <a:lnSpc>
                          <a:spcPct val="100400"/>
                        </a:lnSpc>
                        <a:spcBef>
                          <a:spcPts val="190"/>
                        </a:spcBef>
                      </a:pPr>
                      <a:r>
                        <a:rPr sz="2400" spc="-5" dirty="0">
                          <a:latin typeface="Calibri"/>
                          <a:cs typeface="Calibri"/>
                        </a:rPr>
                        <a:t>Social</a:t>
                      </a:r>
                      <a:r>
                        <a:rPr sz="24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2400" spc="-5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5" dirty="0">
                          <a:latin typeface="Calibri"/>
                          <a:cs typeface="Calibri"/>
                        </a:rPr>
                        <a:t>economic </a:t>
                      </a:r>
                      <a:r>
                        <a:rPr sz="2400" spc="-5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400" spc="-15" dirty="0">
                          <a:latin typeface="Calibri"/>
                          <a:cs typeface="Calibri"/>
                        </a:rPr>
                        <a:t>effects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413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FCE4D2"/>
                    </a:solidFill>
                  </a:tcPr>
                </a:tc>
                <a:tc>
                  <a:txBody>
                    <a:bodyPr/>
                    <a:lstStyle/>
                    <a:p>
                      <a:pPr marL="266700" marR="1398905" indent="-175895">
                        <a:lnSpc>
                          <a:spcPct val="101099"/>
                        </a:lnSpc>
                        <a:spcBef>
                          <a:spcPts val="215"/>
                        </a:spcBef>
                        <a:buFont typeface="Symbol"/>
                        <a:buChar char=""/>
                        <a:tabLst>
                          <a:tab pos="267335" algn="l"/>
                        </a:tabLst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Costs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services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incurred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by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victims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families </a:t>
                      </a:r>
                      <a:r>
                        <a:rPr sz="1800" spc="-3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(health,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social, justice)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66700" indent="-176530">
                        <a:lnSpc>
                          <a:spcPct val="100000"/>
                        </a:lnSpc>
                        <a:spcBef>
                          <a:spcPts val="395"/>
                        </a:spcBef>
                        <a:buFont typeface="Symbol"/>
                        <a:buChar char=""/>
                        <a:tabLst>
                          <a:tab pos="267335" algn="l"/>
                        </a:tabLst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Lost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workplace</a:t>
                      </a:r>
                      <a:r>
                        <a:rPr sz="1800" spc="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productivity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</a:t>
                      </a:r>
                      <a:r>
                        <a:rPr sz="1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costs</a:t>
                      </a:r>
                      <a:r>
                        <a:rPr sz="1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to employers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266700" indent="-176530">
                        <a:lnSpc>
                          <a:spcPct val="100000"/>
                        </a:lnSpc>
                        <a:spcBef>
                          <a:spcPts val="395"/>
                        </a:spcBef>
                        <a:buFont typeface="Symbol"/>
                        <a:buChar char=""/>
                        <a:tabLst>
                          <a:tab pos="267335" algn="l"/>
                        </a:tabLst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Perpetuation</a:t>
                      </a:r>
                      <a:r>
                        <a:rPr sz="1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of</a:t>
                      </a:r>
                      <a:r>
                        <a:rPr sz="1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violence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27305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12700">
                      <a:solidFill>
                        <a:srgbClr val="F79546"/>
                      </a:solidFill>
                      <a:prstDash val="solid"/>
                    </a:lnB>
                    <a:solidFill>
                      <a:srgbClr val="FCE4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3130766" y="6377249"/>
            <a:ext cx="5930265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240"/>
              </a:lnSpc>
            </a:pP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Caring</a:t>
            </a:r>
            <a:r>
              <a:rPr sz="1200" b="1" spc="5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for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women</a:t>
            </a:r>
            <a:r>
              <a:rPr sz="1200" b="1" spc="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subjected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to</a:t>
            </a:r>
            <a:r>
              <a:rPr sz="1200" b="1" spc="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violence: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 A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WHO</a:t>
            </a:r>
            <a:r>
              <a:rPr sz="1200" b="1" spc="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curriculum</a:t>
            </a:r>
            <a:r>
              <a:rPr sz="1200" b="1" spc="-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for</a:t>
            </a:r>
            <a:r>
              <a:rPr sz="1200" b="1" spc="-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training</a:t>
            </a:r>
            <a:r>
              <a:rPr sz="1200" b="1" spc="5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health-care</a:t>
            </a:r>
            <a:r>
              <a:rPr sz="1200" b="1" spc="-2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providers</a:t>
            </a:r>
            <a:endParaRPr sz="1200">
              <a:latin typeface="Calibri"/>
              <a:cs typeface="Calibri"/>
            </a:endParaRPr>
          </a:p>
          <a:p>
            <a:pPr marL="635" algn="ctr"/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Session </a:t>
            </a:r>
            <a:r>
              <a:rPr sz="1200" b="1" dirty="0">
                <a:solidFill>
                  <a:srgbClr val="F57C21"/>
                </a:solidFill>
                <a:latin typeface="Calibri"/>
                <a:cs typeface="Calibri"/>
              </a:rPr>
              <a:t>1: </a:t>
            </a:r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Understanding</a:t>
            </a:r>
            <a:r>
              <a:rPr sz="1200" b="1" spc="10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spc="-40" dirty="0">
                <a:solidFill>
                  <a:srgbClr val="F57C21"/>
                </a:solidFill>
                <a:latin typeface="Calibri"/>
                <a:cs typeface="Calibri"/>
              </a:rPr>
              <a:t>VAW</a:t>
            </a:r>
            <a:r>
              <a:rPr sz="1200" b="1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as</a:t>
            </a:r>
            <a:r>
              <a:rPr sz="1200" b="1" spc="-10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57C21"/>
                </a:solidFill>
                <a:latin typeface="Calibri"/>
                <a:cs typeface="Calibri"/>
              </a:rPr>
              <a:t>a</a:t>
            </a:r>
            <a:r>
              <a:rPr sz="1200" b="1" spc="5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57C21"/>
                </a:solidFill>
                <a:latin typeface="Calibri"/>
                <a:cs typeface="Calibri"/>
              </a:rPr>
              <a:t>public</a:t>
            </a:r>
            <a:r>
              <a:rPr sz="1200" b="1" spc="5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health</a:t>
            </a:r>
            <a:r>
              <a:rPr sz="1200" b="1" spc="10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problem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753168" y="6463728"/>
            <a:ext cx="23241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z="1200" dirty="0">
                <a:solidFill>
                  <a:srgbClr val="0366B3"/>
                </a:solidFill>
                <a:latin typeface="Calibri"/>
                <a:cs typeface="Calibri"/>
              </a:rPr>
              <a:t>15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932809" y="214071"/>
            <a:ext cx="6372225" cy="1092200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12700" marR="5080" indent="1025525">
              <a:lnSpc>
                <a:spcPct val="75000"/>
              </a:lnSpc>
              <a:spcBef>
                <a:spcPts val="1295"/>
              </a:spcBef>
            </a:pPr>
            <a:r>
              <a:rPr sz="4000" spc="-20" dirty="0">
                <a:solidFill>
                  <a:srgbClr val="0666B1"/>
                </a:solidFill>
              </a:rPr>
              <a:t>Inter-generational</a:t>
            </a:r>
            <a:r>
              <a:rPr sz="4000" spc="20" dirty="0">
                <a:solidFill>
                  <a:srgbClr val="0666B1"/>
                </a:solidFill>
              </a:rPr>
              <a:t> </a:t>
            </a:r>
            <a:r>
              <a:rPr sz="4000" spc="-5" dirty="0">
                <a:solidFill>
                  <a:srgbClr val="0666B1"/>
                </a:solidFill>
              </a:rPr>
              <a:t>&amp; </a:t>
            </a:r>
            <a:r>
              <a:rPr sz="4000" dirty="0">
                <a:solidFill>
                  <a:srgbClr val="0666B1"/>
                </a:solidFill>
              </a:rPr>
              <a:t> </a:t>
            </a:r>
            <a:r>
              <a:rPr sz="4000" spc="-10" dirty="0">
                <a:solidFill>
                  <a:srgbClr val="0666B1"/>
                </a:solidFill>
              </a:rPr>
              <a:t>socio-economic</a:t>
            </a:r>
            <a:r>
              <a:rPr sz="4000" spc="-30" dirty="0">
                <a:solidFill>
                  <a:srgbClr val="0666B1"/>
                </a:solidFill>
              </a:rPr>
              <a:t> </a:t>
            </a:r>
            <a:r>
              <a:rPr sz="4000" spc="-5" dirty="0">
                <a:solidFill>
                  <a:srgbClr val="0666B1"/>
                </a:solidFill>
              </a:rPr>
              <a:t>consequences</a:t>
            </a:r>
            <a:endParaRPr sz="4000"/>
          </a:p>
        </p:txBody>
      </p:sp>
    </p:spTree>
    <p:extLst>
      <p:ext uri="{BB962C8B-B14F-4D97-AF65-F5344CB8AC3E}">
        <p14:creationId xmlns:p14="http://schemas.microsoft.com/office/powerpoint/2010/main" val="3437448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56232" y="0"/>
            <a:ext cx="3181883" cy="32739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110213" y="1321253"/>
            <a:ext cx="5269230" cy="1477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800" dirty="0">
                <a:solidFill>
                  <a:srgbClr val="0666B1"/>
                </a:solidFill>
              </a:rPr>
              <a:t>Health </a:t>
            </a:r>
            <a:r>
              <a:rPr sz="2800" spc="-10" dirty="0">
                <a:solidFill>
                  <a:srgbClr val="0666B1"/>
                </a:solidFill>
              </a:rPr>
              <a:t>providers </a:t>
            </a:r>
            <a:r>
              <a:rPr sz="2800" dirty="0">
                <a:solidFill>
                  <a:srgbClr val="0666B1"/>
                </a:solidFill>
              </a:rPr>
              <a:t>and health </a:t>
            </a:r>
            <a:r>
              <a:rPr sz="2800" spc="5" dirty="0">
                <a:solidFill>
                  <a:srgbClr val="0666B1"/>
                </a:solidFill>
              </a:rPr>
              <a:t> </a:t>
            </a:r>
            <a:r>
              <a:rPr sz="2800" spc="-25" dirty="0">
                <a:solidFill>
                  <a:srgbClr val="0666B1"/>
                </a:solidFill>
              </a:rPr>
              <a:t>systems </a:t>
            </a:r>
            <a:r>
              <a:rPr sz="2800" spc="-20" dirty="0">
                <a:solidFill>
                  <a:srgbClr val="0666B1"/>
                </a:solidFill>
              </a:rPr>
              <a:t>have </a:t>
            </a:r>
            <a:r>
              <a:rPr sz="2800" dirty="0">
                <a:solidFill>
                  <a:srgbClr val="0666B1"/>
                </a:solidFill>
              </a:rPr>
              <a:t>a critical </a:t>
            </a:r>
            <a:r>
              <a:rPr sz="2800" spc="-5" dirty="0">
                <a:solidFill>
                  <a:srgbClr val="0666B1"/>
                </a:solidFill>
              </a:rPr>
              <a:t>role </a:t>
            </a:r>
            <a:r>
              <a:rPr sz="2800" dirty="0">
                <a:solidFill>
                  <a:srgbClr val="0666B1"/>
                </a:solidFill>
              </a:rPr>
              <a:t>in </a:t>
            </a:r>
            <a:r>
              <a:rPr sz="2800" spc="5" dirty="0">
                <a:solidFill>
                  <a:srgbClr val="0666B1"/>
                </a:solidFill>
              </a:rPr>
              <a:t> </a:t>
            </a:r>
            <a:r>
              <a:rPr sz="2800" dirty="0">
                <a:solidFill>
                  <a:srgbClr val="0666B1"/>
                </a:solidFill>
              </a:rPr>
              <a:t>supporting</a:t>
            </a:r>
            <a:r>
              <a:rPr sz="2800" spc="-85" dirty="0">
                <a:solidFill>
                  <a:srgbClr val="0666B1"/>
                </a:solidFill>
              </a:rPr>
              <a:t> </a:t>
            </a:r>
            <a:r>
              <a:rPr sz="2800" spc="-5" dirty="0">
                <a:solidFill>
                  <a:srgbClr val="0666B1"/>
                </a:solidFill>
              </a:rPr>
              <a:t>women,</a:t>
            </a:r>
            <a:r>
              <a:rPr sz="2800" spc="-35" dirty="0">
                <a:solidFill>
                  <a:srgbClr val="0666B1"/>
                </a:solidFill>
              </a:rPr>
              <a:t> </a:t>
            </a:r>
            <a:r>
              <a:rPr sz="2800" dirty="0">
                <a:solidFill>
                  <a:srgbClr val="0666B1"/>
                </a:solidFill>
              </a:rPr>
              <a:t>minimizing </a:t>
            </a:r>
            <a:r>
              <a:rPr sz="2800" spc="-710" dirty="0">
                <a:solidFill>
                  <a:srgbClr val="0666B1"/>
                </a:solidFill>
              </a:rPr>
              <a:t> </a:t>
            </a:r>
            <a:r>
              <a:rPr sz="2800" dirty="0">
                <a:solidFill>
                  <a:srgbClr val="0666B1"/>
                </a:solidFill>
              </a:rPr>
              <a:t>the impact of violence </a:t>
            </a:r>
            <a:r>
              <a:rPr sz="2800" spc="-5" dirty="0">
                <a:solidFill>
                  <a:srgbClr val="0666B1"/>
                </a:solidFill>
              </a:rPr>
              <a:t>and </a:t>
            </a:r>
            <a:r>
              <a:rPr sz="2800" dirty="0">
                <a:solidFill>
                  <a:srgbClr val="0666B1"/>
                </a:solidFill>
              </a:rPr>
              <a:t> </a:t>
            </a:r>
            <a:r>
              <a:rPr sz="2800" spc="-15" dirty="0">
                <a:solidFill>
                  <a:srgbClr val="0666B1"/>
                </a:solidFill>
              </a:rPr>
              <a:t>preventing</a:t>
            </a:r>
            <a:r>
              <a:rPr sz="2800" spc="-45" dirty="0">
                <a:solidFill>
                  <a:srgbClr val="0666B1"/>
                </a:solidFill>
              </a:rPr>
              <a:t> </a:t>
            </a:r>
            <a:r>
              <a:rPr sz="2800" dirty="0">
                <a:solidFill>
                  <a:srgbClr val="0666B1"/>
                </a:solidFill>
              </a:rPr>
              <a:t>violence</a:t>
            </a:r>
            <a:endParaRPr sz="2800" dirty="0"/>
          </a:p>
        </p:txBody>
      </p:sp>
      <p:sp>
        <p:nvSpPr>
          <p:cNvPr id="5" name="object 5"/>
          <p:cNvSpPr txBox="1"/>
          <p:nvPr/>
        </p:nvSpPr>
        <p:spPr>
          <a:xfrm>
            <a:off x="3130766" y="6377249"/>
            <a:ext cx="5930265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240"/>
              </a:lnSpc>
            </a:pP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Caring</a:t>
            </a:r>
            <a:r>
              <a:rPr sz="1200" b="1" spc="5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for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women</a:t>
            </a:r>
            <a:r>
              <a:rPr sz="1200" b="1" spc="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subjected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to</a:t>
            </a:r>
            <a:r>
              <a:rPr sz="1200" b="1" spc="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violence: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 A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WHO</a:t>
            </a:r>
            <a:r>
              <a:rPr sz="1200" b="1" spc="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curriculum</a:t>
            </a:r>
            <a:r>
              <a:rPr sz="1200" b="1" spc="-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for</a:t>
            </a:r>
            <a:r>
              <a:rPr sz="1200" b="1" spc="-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training</a:t>
            </a:r>
            <a:r>
              <a:rPr sz="1200" b="1" spc="5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health-care</a:t>
            </a:r>
            <a:r>
              <a:rPr sz="1200" b="1" spc="-2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providers</a:t>
            </a:r>
            <a:endParaRPr sz="1200">
              <a:latin typeface="Calibri"/>
              <a:cs typeface="Calibri"/>
            </a:endParaRPr>
          </a:p>
          <a:p>
            <a:pPr marL="635" algn="ctr"/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Session </a:t>
            </a:r>
            <a:r>
              <a:rPr sz="1200" b="1" dirty="0">
                <a:solidFill>
                  <a:srgbClr val="F57C21"/>
                </a:solidFill>
                <a:latin typeface="Calibri"/>
                <a:cs typeface="Calibri"/>
              </a:rPr>
              <a:t>1: </a:t>
            </a:r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Understanding</a:t>
            </a:r>
            <a:r>
              <a:rPr sz="1200" b="1" spc="10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spc="-40" dirty="0">
                <a:solidFill>
                  <a:srgbClr val="F57C21"/>
                </a:solidFill>
                <a:latin typeface="Calibri"/>
                <a:cs typeface="Calibri"/>
              </a:rPr>
              <a:t>VAW</a:t>
            </a:r>
            <a:r>
              <a:rPr sz="1200" b="1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as</a:t>
            </a:r>
            <a:r>
              <a:rPr sz="1200" b="1" spc="-10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57C21"/>
                </a:solidFill>
                <a:latin typeface="Calibri"/>
                <a:cs typeface="Calibri"/>
              </a:rPr>
              <a:t>a</a:t>
            </a:r>
            <a:r>
              <a:rPr sz="1200" b="1" spc="5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57C21"/>
                </a:solidFill>
                <a:latin typeface="Calibri"/>
                <a:cs typeface="Calibri"/>
              </a:rPr>
              <a:t>public</a:t>
            </a:r>
            <a:r>
              <a:rPr sz="1200" b="1" spc="5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health</a:t>
            </a:r>
            <a:r>
              <a:rPr sz="1200" b="1" spc="10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problem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753168" y="6463728"/>
            <a:ext cx="23241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z="1200" dirty="0">
                <a:solidFill>
                  <a:srgbClr val="0366B3"/>
                </a:solidFill>
                <a:latin typeface="Calibri"/>
                <a:cs typeface="Calibri"/>
              </a:rPr>
              <a:t>17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35112" y="3140749"/>
            <a:ext cx="7877175" cy="29698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3100" b="1" spc="-30" dirty="0">
                <a:solidFill>
                  <a:srgbClr val="0666B1"/>
                </a:solidFill>
                <a:latin typeface="Calibri"/>
                <a:cs typeface="Calibri"/>
              </a:rPr>
              <a:t>Why</a:t>
            </a:r>
            <a:r>
              <a:rPr sz="3100" b="1" spc="-15" dirty="0">
                <a:solidFill>
                  <a:srgbClr val="0666B1"/>
                </a:solidFill>
                <a:latin typeface="Calibri"/>
                <a:cs typeface="Calibri"/>
              </a:rPr>
              <a:t> </a:t>
            </a:r>
            <a:r>
              <a:rPr sz="3100" b="1" spc="-10" dirty="0">
                <a:solidFill>
                  <a:srgbClr val="0666B1"/>
                </a:solidFill>
                <a:latin typeface="Calibri"/>
                <a:cs typeface="Calibri"/>
              </a:rPr>
              <a:t>health</a:t>
            </a:r>
            <a:r>
              <a:rPr sz="3100" b="1" spc="10" dirty="0">
                <a:solidFill>
                  <a:srgbClr val="0666B1"/>
                </a:solidFill>
                <a:latin typeface="Calibri"/>
                <a:cs typeface="Calibri"/>
              </a:rPr>
              <a:t> </a:t>
            </a:r>
            <a:r>
              <a:rPr sz="3100" b="1" spc="-25" dirty="0">
                <a:solidFill>
                  <a:srgbClr val="0666B1"/>
                </a:solidFill>
                <a:latin typeface="Calibri"/>
                <a:cs typeface="Calibri"/>
              </a:rPr>
              <a:t>systems?</a:t>
            </a:r>
            <a:endParaRPr sz="3100" dirty="0">
              <a:latin typeface="Calibri"/>
              <a:cs typeface="Calibri"/>
            </a:endParaRPr>
          </a:p>
          <a:p>
            <a:pPr marL="299085" marR="5080" indent="-287020">
              <a:spcBef>
                <a:spcPts val="2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700" spc="-25" dirty="0">
                <a:latin typeface="Calibri"/>
                <a:cs typeface="Calibri"/>
              </a:rPr>
              <a:t>Women </a:t>
            </a:r>
            <a:r>
              <a:rPr sz="2700" spc="-5" dirty="0">
                <a:latin typeface="Calibri"/>
                <a:cs typeface="Calibri"/>
              </a:rPr>
              <a:t>and girls </a:t>
            </a:r>
            <a:r>
              <a:rPr sz="2700" spc="-10" dirty="0">
                <a:latin typeface="Calibri"/>
                <a:cs typeface="Calibri"/>
              </a:rPr>
              <a:t>experiencing </a:t>
            </a:r>
            <a:r>
              <a:rPr sz="2700" spc="-5" dirty="0">
                <a:latin typeface="Calibri"/>
                <a:cs typeface="Calibri"/>
              </a:rPr>
              <a:t>violence </a:t>
            </a:r>
            <a:r>
              <a:rPr sz="2700" spc="-15" dirty="0">
                <a:latin typeface="Calibri"/>
                <a:cs typeface="Calibri"/>
              </a:rPr>
              <a:t>are more likely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to</a:t>
            </a:r>
            <a:r>
              <a:rPr sz="270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use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health</a:t>
            </a:r>
            <a:r>
              <a:rPr sz="2700" spc="-1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services</a:t>
            </a:r>
          </a:p>
          <a:p>
            <a:pPr marL="299085" marR="111760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700" spc="-10" dirty="0">
                <a:latin typeface="Calibri"/>
                <a:cs typeface="Calibri"/>
              </a:rPr>
              <a:t>Health-care </a:t>
            </a:r>
            <a:r>
              <a:rPr sz="2700" spc="-15" dirty="0">
                <a:latin typeface="Calibri"/>
                <a:cs typeface="Calibri"/>
              </a:rPr>
              <a:t>providers are </a:t>
            </a:r>
            <a:r>
              <a:rPr sz="2700" spc="-10" dirty="0">
                <a:latin typeface="Calibri"/>
                <a:cs typeface="Calibri"/>
              </a:rPr>
              <a:t>often </a:t>
            </a:r>
            <a:r>
              <a:rPr sz="2700" spc="-30" dirty="0">
                <a:latin typeface="Calibri"/>
                <a:cs typeface="Calibri"/>
              </a:rPr>
              <a:t>women’s </a:t>
            </a:r>
            <a:r>
              <a:rPr sz="2700" spc="-20" dirty="0">
                <a:latin typeface="Calibri"/>
                <a:cs typeface="Calibri"/>
              </a:rPr>
              <a:t>first </a:t>
            </a:r>
            <a:r>
              <a:rPr sz="2700" spc="-10" dirty="0">
                <a:latin typeface="Calibri"/>
                <a:cs typeface="Calibri"/>
              </a:rPr>
              <a:t>point </a:t>
            </a:r>
            <a:r>
              <a:rPr sz="2700" dirty="0">
                <a:latin typeface="Calibri"/>
                <a:cs typeface="Calibri"/>
              </a:rPr>
              <a:t>of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spc="-15" dirty="0">
                <a:latin typeface="Calibri"/>
                <a:cs typeface="Calibri"/>
              </a:rPr>
              <a:t>professional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spc="-20" dirty="0">
                <a:latin typeface="Calibri"/>
                <a:cs typeface="Calibri"/>
              </a:rPr>
              <a:t>contact</a:t>
            </a:r>
            <a:endParaRPr sz="2700" dirty="0">
              <a:latin typeface="Calibri"/>
              <a:cs typeface="Calibri"/>
            </a:endParaRPr>
          </a:p>
          <a:p>
            <a:pPr marL="299085" marR="360680" indent="-287020">
              <a:spcBef>
                <a:spcPts val="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2700" spc="-5" dirty="0">
                <a:latin typeface="Calibri"/>
                <a:cs typeface="Calibri"/>
              </a:rPr>
              <a:t>All women </a:t>
            </a:r>
            <a:r>
              <a:rPr sz="2700" spc="-15" dirty="0">
                <a:latin typeface="Calibri"/>
                <a:cs typeface="Calibri"/>
              </a:rPr>
              <a:t>are likely to </a:t>
            </a:r>
            <a:r>
              <a:rPr sz="2700" spc="-5" dirty="0">
                <a:latin typeface="Calibri"/>
                <a:cs typeface="Calibri"/>
              </a:rPr>
              <a:t>seek health </a:t>
            </a:r>
            <a:r>
              <a:rPr sz="2700" dirty="0">
                <a:latin typeface="Calibri"/>
                <a:cs typeface="Calibri"/>
              </a:rPr>
              <a:t>services </a:t>
            </a:r>
            <a:r>
              <a:rPr sz="2700" spc="-15" dirty="0">
                <a:latin typeface="Calibri"/>
                <a:cs typeface="Calibri"/>
              </a:rPr>
              <a:t>at </a:t>
            </a:r>
            <a:r>
              <a:rPr sz="2700" spc="-5" dirty="0">
                <a:latin typeface="Calibri"/>
                <a:cs typeface="Calibri"/>
              </a:rPr>
              <a:t>some </a:t>
            </a:r>
            <a:r>
              <a:rPr sz="2700" spc="-600" dirty="0">
                <a:latin typeface="Calibri"/>
                <a:cs typeface="Calibri"/>
              </a:rPr>
              <a:t> </a:t>
            </a:r>
            <a:r>
              <a:rPr sz="2700" spc="-10" dirty="0">
                <a:latin typeface="Calibri"/>
                <a:cs typeface="Calibri"/>
              </a:rPr>
              <a:t>point</a:t>
            </a:r>
            <a:r>
              <a:rPr sz="2700" spc="-25" dirty="0">
                <a:latin typeface="Calibri"/>
                <a:cs typeface="Calibri"/>
              </a:rPr>
              <a:t> </a:t>
            </a:r>
            <a:r>
              <a:rPr sz="2700" dirty="0">
                <a:latin typeface="Calibri"/>
                <a:cs typeface="Calibri"/>
              </a:rPr>
              <a:t>in</a:t>
            </a:r>
            <a:r>
              <a:rPr sz="2700" spc="-5" dirty="0">
                <a:latin typeface="Calibri"/>
                <a:cs typeface="Calibri"/>
              </a:rPr>
              <a:t> their</a:t>
            </a:r>
            <a:r>
              <a:rPr sz="2700" spc="-20" dirty="0">
                <a:latin typeface="Calibri"/>
                <a:cs typeface="Calibri"/>
              </a:rPr>
              <a:t> </a:t>
            </a:r>
            <a:r>
              <a:rPr sz="2700" spc="-5" dirty="0">
                <a:latin typeface="Calibri"/>
                <a:cs typeface="Calibri"/>
              </a:rPr>
              <a:t>lives</a:t>
            </a:r>
            <a:endParaRPr sz="27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52807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Evidence have showed that women do not mind being asked about the abuse provided it is done in a sensitive manner.</a:t>
            </a:r>
          </a:p>
          <a:p>
            <a:r>
              <a:rPr lang="en-US" dirty="0"/>
              <a:t>Speaking in the right way provides validation for the patient and help her realize that help is available. It is a powerful first step in seeking help</a:t>
            </a:r>
          </a:p>
          <a:p>
            <a:r>
              <a:rPr lang="en-US" dirty="0"/>
              <a:t>We can never be certain of patients behavior after they leave or control what they do and may take multiple interventions. However conversations with providers is an important starting point.</a:t>
            </a:r>
          </a:p>
        </p:txBody>
      </p:sp>
    </p:spTree>
    <p:extLst>
      <p:ext uri="{BB962C8B-B14F-4D97-AF65-F5344CB8AC3E}">
        <p14:creationId xmlns:p14="http://schemas.microsoft.com/office/powerpoint/2010/main" val="2064968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88748" y="565366"/>
            <a:ext cx="7816850" cy="696595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" dirty="0">
                <a:solidFill>
                  <a:srgbClr val="0366B3"/>
                </a:solidFill>
              </a:rPr>
              <a:t>Providers</a:t>
            </a:r>
            <a:r>
              <a:rPr spc="-35" dirty="0">
                <a:solidFill>
                  <a:srgbClr val="0366B3"/>
                </a:solidFill>
              </a:rPr>
              <a:t> </a:t>
            </a:r>
            <a:r>
              <a:rPr spc="-20" dirty="0">
                <a:solidFill>
                  <a:srgbClr val="0366B3"/>
                </a:solidFill>
              </a:rPr>
              <a:t>are</a:t>
            </a:r>
            <a:r>
              <a:rPr dirty="0">
                <a:solidFill>
                  <a:srgbClr val="0366B3"/>
                </a:solidFill>
              </a:rPr>
              <a:t> </a:t>
            </a:r>
            <a:r>
              <a:rPr spc="-35" dirty="0">
                <a:solidFill>
                  <a:srgbClr val="0366B3"/>
                </a:solidFill>
              </a:rPr>
              <a:t>NOT</a:t>
            </a:r>
            <a:r>
              <a:rPr spc="-10" dirty="0">
                <a:solidFill>
                  <a:srgbClr val="0366B3"/>
                </a:solidFill>
              </a:rPr>
              <a:t> responsible</a:t>
            </a:r>
            <a:r>
              <a:rPr spc="-20" dirty="0">
                <a:solidFill>
                  <a:srgbClr val="0366B3"/>
                </a:solidFill>
              </a:rPr>
              <a:t> </a:t>
            </a:r>
            <a:r>
              <a:rPr spc="-30" dirty="0">
                <a:solidFill>
                  <a:srgbClr val="0366B3"/>
                </a:solidFill>
              </a:rPr>
              <a:t>for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130766" y="6377249"/>
            <a:ext cx="5930265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240"/>
              </a:lnSpc>
            </a:pP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Caring</a:t>
            </a:r>
            <a:r>
              <a:rPr sz="1200" b="1" spc="5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for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women</a:t>
            </a:r>
            <a:r>
              <a:rPr sz="1200" b="1" spc="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subjected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to</a:t>
            </a:r>
            <a:r>
              <a:rPr sz="1200" b="1" spc="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violence: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 A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WHO</a:t>
            </a:r>
            <a:r>
              <a:rPr sz="1200" b="1" spc="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curriculum</a:t>
            </a:r>
            <a:r>
              <a:rPr sz="1200" b="1" spc="-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for</a:t>
            </a:r>
            <a:r>
              <a:rPr sz="1200" b="1" spc="-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training</a:t>
            </a:r>
            <a:r>
              <a:rPr sz="1200" b="1" spc="5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health-care</a:t>
            </a:r>
            <a:r>
              <a:rPr sz="1200" b="1" spc="-2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providers</a:t>
            </a:r>
            <a:endParaRPr sz="1200">
              <a:latin typeface="Calibri"/>
              <a:cs typeface="Calibri"/>
            </a:endParaRPr>
          </a:p>
          <a:p>
            <a:pPr marL="635" algn="ctr"/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Session </a:t>
            </a:r>
            <a:r>
              <a:rPr sz="1200" b="1" dirty="0">
                <a:solidFill>
                  <a:srgbClr val="F57C21"/>
                </a:solidFill>
                <a:latin typeface="Calibri"/>
                <a:cs typeface="Calibri"/>
              </a:rPr>
              <a:t>1: </a:t>
            </a:r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Understanding</a:t>
            </a:r>
            <a:r>
              <a:rPr sz="1200" b="1" spc="10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spc="-40" dirty="0">
                <a:solidFill>
                  <a:srgbClr val="F57C21"/>
                </a:solidFill>
                <a:latin typeface="Calibri"/>
                <a:cs typeface="Calibri"/>
              </a:rPr>
              <a:t>VAW</a:t>
            </a:r>
            <a:r>
              <a:rPr sz="1200" b="1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as</a:t>
            </a:r>
            <a:r>
              <a:rPr sz="1200" b="1" spc="-10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57C21"/>
                </a:solidFill>
                <a:latin typeface="Calibri"/>
                <a:cs typeface="Calibri"/>
              </a:rPr>
              <a:t>a</a:t>
            </a:r>
            <a:r>
              <a:rPr sz="1200" b="1" spc="5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57C21"/>
                </a:solidFill>
                <a:latin typeface="Calibri"/>
                <a:cs typeface="Calibri"/>
              </a:rPr>
              <a:t>public</a:t>
            </a:r>
            <a:r>
              <a:rPr sz="1200" b="1" spc="5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health</a:t>
            </a:r>
            <a:r>
              <a:rPr sz="1200" b="1" spc="10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problem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53168" y="6463728"/>
            <a:ext cx="23241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z="1200" dirty="0">
                <a:solidFill>
                  <a:srgbClr val="0366B3"/>
                </a:solidFill>
                <a:latin typeface="Calibri"/>
                <a:cs typeface="Calibri"/>
              </a:rPr>
              <a:t>20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88587" y="1694661"/>
            <a:ext cx="7085330" cy="2229456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355600" indent="-342900">
              <a:spcBef>
                <a:spcPts val="80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Solving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violence-related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issues</a:t>
            </a:r>
            <a:endParaRPr sz="3200" dirty="0">
              <a:latin typeface="Calibri"/>
              <a:cs typeface="Calibri"/>
            </a:endParaRPr>
          </a:p>
          <a:p>
            <a:pPr marL="355600" indent="-342900">
              <a:spcBef>
                <a:spcPts val="71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Addressing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all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violence-related</a:t>
            </a:r>
            <a:r>
              <a:rPr sz="3200" spc="-3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needs</a:t>
            </a:r>
            <a:endParaRPr sz="3200" dirty="0">
              <a:latin typeface="Calibri"/>
              <a:cs typeface="Calibri"/>
            </a:endParaRPr>
          </a:p>
          <a:p>
            <a:pPr marL="355600" marR="5080" indent="-342900">
              <a:lnSpc>
                <a:spcPts val="3460"/>
              </a:lnSpc>
              <a:spcBef>
                <a:spcPts val="115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Addressing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all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aspects</a:t>
            </a:r>
            <a:r>
              <a:rPr sz="3200" dirty="0">
                <a:latin typeface="Calibri"/>
                <a:cs typeface="Calibri"/>
              </a:rPr>
              <a:t> of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treatment,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care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&amp; </a:t>
            </a:r>
            <a:r>
              <a:rPr sz="3200" spc="-5" dirty="0">
                <a:latin typeface="Calibri"/>
                <a:cs typeface="Calibri"/>
              </a:rPr>
              <a:t>support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in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one</a:t>
            </a:r>
            <a:r>
              <a:rPr sz="3200" spc="-10" dirty="0">
                <a:latin typeface="Calibri"/>
                <a:cs typeface="Calibri"/>
              </a:rPr>
              <a:t> consultation</a:t>
            </a:r>
            <a:endParaRPr sz="3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6965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47195" y="874745"/>
            <a:ext cx="8739459" cy="51574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51887" y="6132577"/>
            <a:ext cx="620268" cy="63245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88307" y="359004"/>
            <a:ext cx="7019290" cy="696595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>
                <a:solidFill>
                  <a:srgbClr val="0366B3"/>
                </a:solidFill>
              </a:rPr>
              <a:t>Ignoring</a:t>
            </a:r>
            <a:r>
              <a:rPr spc="-10" dirty="0">
                <a:solidFill>
                  <a:srgbClr val="0366B3"/>
                </a:solidFill>
              </a:rPr>
              <a:t> </a:t>
            </a:r>
            <a:r>
              <a:rPr dirty="0">
                <a:solidFill>
                  <a:srgbClr val="0366B3"/>
                </a:solidFill>
              </a:rPr>
              <a:t>violence</a:t>
            </a:r>
            <a:r>
              <a:rPr spc="-20" dirty="0">
                <a:solidFill>
                  <a:srgbClr val="0366B3"/>
                </a:solidFill>
              </a:rPr>
              <a:t> </a:t>
            </a:r>
            <a:r>
              <a:rPr spc="-10" dirty="0">
                <a:solidFill>
                  <a:srgbClr val="0366B3"/>
                </a:solidFill>
              </a:rPr>
              <a:t>can</a:t>
            </a:r>
            <a:r>
              <a:rPr spc="-40" dirty="0">
                <a:solidFill>
                  <a:srgbClr val="0366B3"/>
                </a:solidFill>
              </a:rPr>
              <a:t> </a:t>
            </a:r>
            <a:r>
              <a:rPr dirty="0">
                <a:solidFill>
                  <a:srgbClr val="0366B3"/>
                </a:solidFill>
              </a:rPr>
              <a:t>do</a:t>
            </a:r>
            <a:r>
              <a:rPr spc="-15" dirty="0">
                <a:solidFill>
                  <a:srgbClr val="0366B3"/>
                </a:solidFill>
              </a:rPr>
              <a:t> </a:t>
            </a:r>
            <a:r>
              <a:rPr spc="-5" dirty="0">
                <a:solidFill>
                  <a:srgbClr val="0366B3"/>
                </a:solidFill>
              </a:rPr>
              <a:t>harm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135013" y="1130331"/>
            <a:ext cx="3124200" cy="4865434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07314">
              <a:spcBef>
                <a:spcPts val="1060"/>
              </a:spcBef>
            </a:pPr>
            <a:r>
              <a:rPr sz="2400" b="1" spc="-10" dirty="0">
                <a:solidFill>
                  <a:srgbClr val="B84200"/>
                </a:solidFill>
                <a:latin typeface="Calibri"/>
                <a:cs typeface="Calibri"/>
              </a:rPr>
              <a:t>Provider</a:t>
            </a:r>
            <a:r>
              <a:rPr sz="2400" b="1" spc="-35" dirty="0">
                <a:solidFill>
                  <a:srgbClr val="B842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B84200"/>
                </a:solidFill>
                <a:latin typeface="Calibri"/>
                <a:cs typeface="Calibri"/>
              </a:rPr>
              <a:t>behaviour</a:t>
            </a:r>
            <a:endParaRPr sz="2400">
              <a:latin typeface="Calibri"/>
              <a:cs typeface="Calibri"/>
            </a:endParaRPr>
          </a:p>
          <a:p>
            <a:pPr marL="240665" marR="414020" indent="-228600">
              <a:lnSpc>
                <a:spcPts val="2380"/>
              </a:lnSpc>
              <a:spcBef>
                <a:spcPts val="117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200" spc="-5" dirty="0">
                <a:latin typeface="Calibri"/>
                <a:cs typeface="Calibri"/>
              </a:rPr>
              <a:t>Blames </a:t>
            </a:r>
            <a:r>
              <a:rPr sz="2200" dirty="0">
                <a:latin typeface="Calibri"/>
                <a:cs typeface="Calibri"/>
              </a:rPr>
              <a:t>or </a:t>
            </a:r>
            <a:r>
              <a:rPr sz="2200" spc="-10" dirty="0">
                <a:latin typeface="Calibri"/>
                <a:cs typeface="Calibri"/>
              </a:rPr>
              <a:t>disrespects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women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or </a:t>
            </a:r>
            <a:r>
              <a:rPr sz="2200" spc="-5" dirty="0">
                <a:latin typeface="Calibri"/>
                <a:cs typeface="Calibri"/>
              </a:rPr>
              <a:t>girls</a:t>
            </a:r>
            <a:endParaRPr sz="2200">
              <a:latin typeface="Calibri"/>
              <a:cs typeface="Calibri"/>
            </a:endParaRPr>
          </a:p>
          <a:p>
            <a:pPr marL="240665" marR="244475" indent="-228600">
              <a:lnSpc>
                <a:spcPts val="2380"/>
              </a:lnSpc>
              <a:spcBef>
                <a:spcPts val="99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200" spc="-5" dirty="0">
                <a:latin typeface="Calibri"/>
                <a:cs typeface="Calibri"/>
              </a:rPr>
              <a:t>Doesn’t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recognize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70" dirty="0">
                <a:latin typeface="Calibri"/>
                <a:cs typeface="Calibri"/>
              </a:rPr>
              <a:t>VAW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behind </a:t>
            </a:r>
            <a:r>
              <a:rPr sz="2200" spc="-10" dirty="0">
                <a:latin typeface="Calibri"/>
                <a:cs typeface="Calibri"/>
              </a:rPr>
              <a:t>chronic </a:t>
            </a:r>
            <a:r>
              <a:rPr sz="2200" dirty="0">
                <a:latin typeface="Calibri"/>
                <a:cs typeface="Calibri"/>
              </a:rPr>
              <a:t>or 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recurring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conditions</a:t>
            </a:r>
            <a:endParaRPr sz="2200">
              <a:latin typeface="Calibri"/>
              <a:cs typeface="Calibri"/>
            </a:endParaRPr>
          </a:p>
          <a:p>
            <a:pPr marL="240665" marR="5080" indent="-228600">
              <a:lnSpc>
                <a:spcPts val="2380"/>
              </a:lnSpc>
              <a:spcBef>
                <a:spcPts val="985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200" spc="-20" dirty="0">
                <a:latin typeface="Calibri"/>
                <a:cs typeface="Calibri"/>
              </a:rPr>
              <a:t>Fails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to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provide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post-rape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care </a:t>
            </a:r>
            <a:r>
              <a:rPr sz="2200" dirty="0">
                <a:latin typeface="Calibri"/>
                <a:cs typeface="Calibri"/>
              </a:rPr>
              <a:t>or </a:t>
            </a:r>
            <a:r>
              <a:rPr sz="2200" spc="-10" dirty="0">
                <a:latin typeface="Calibri"/>
                <a:cs typeface="Calibri"/>
              </a:rPr>
              <a:t>address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70" dirty="0">
                <a:latin typeface="Calibri"/>
                <a:cs typeface="Calibri"/>
              </a:rPr>
              <a:t>VAW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in 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95" dirty="0">
                <a:latin typeface="Calibri"/>
                <a:cs typeface="Calibri"/>
              </a:rPr>
              <a:t>FP,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STI/HIV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care</a:t>
            </a:r>
            <a:endParaRPr sz="2200">
              <a:latin typeface="Calibri"/>
              <a:cs typeface="Calibri"/>
            </a:endParaRPr>
          </a:p>
          <a:p>
            <a:pPr marL="240665" marR="665480" indent="-228600">
              <a:lnSpc>
                <a:spcPts val="2380"/>
              </a:lnSpc>
              <a:spcBef>
                <a:spcPts val="994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200" spc="-10" dirty="0">
                <a:latin typeface="Calibri"/>
                <a:cs typeface="Calibri"/>
              </a:rPr>
              <a:t>Breaches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privacy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or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confidentiality</a:t>
            </a:r>
            <a:endParaRPr sz="2200">
              <a:latin typeface="Calibri"/>
              <a:cs typeface="Calibri"/>
            </a:endParaRPr>
          </a:p>
          <a:p>
            <a:pPr marL="240665" marR="294640" indent="-228600">
              <a:lnSpc>
                <a:spcPts val="2380"/>
              </a:lnSpc>
              <a:spcBef>
                <a:spcPts val="99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200" spc="-10" dirty="0">
                <a:latin typeface="Calibri"/>
                <a:cs typeface="Calibri"/>
              </a:rPr>
              <a:t>Ignores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signs </a:t>
            </a:r>
            <a:r>
              <a:rPr sz="2200" dirty="0">
                <a:latin typeface="Calibri"/>
                <a:cs typeface="Calibri"/>
              </a:rPr>
              <a:t>of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fear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or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emotional</a:t>
            </a:r>
            <a:r>
              <a:rPr sz="2200" spc="-10" dirty="0">
                <a:latin typeface="Calibri"/>
                <a:cs typeface="Calibri"/>
              </a:rPr>
              <a:t> distress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95783" y="1167372"/>
            <a:ext cx="3564890" cy="506613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45415">
              <a:spcBef>
                <a:spcPts val="625"/>
              </a:spcBef>
            </a:pPr>
            <a:r>
              <a:rPr sz="2400" b="1" spc="-10" dirty="0">
                <a:solidFill>
                  <a:srgbClr val="B84200"/>
                </a:solidFill>
                <a:latin typeface="Calibri"/>
                <a:cs typeface="Calibri"/>
              </a:rPr>
              <a:t>Possible</a:t>
            </a:r>
            <a:r>
              <a:rPr sz="2400" b="1" spc="-25" dirty="0">
                <a:solidFill>
                  <a:srgbClr val="B8420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B84200"/>
                </a:solidFill>
                <a:latin typeface="Calibri"/>
                <a:cs typeface="Calibri"/>
              </a:rPr>
              <a:t>consequences</a:t>
            </a:r>
            <a:endParaRPr sz="2400">
              <a:latin typeface="Calibri"/>
              <a:cs typeface="Calibri"/>
            </a:endParaRPr>
          </a:p>
          <a:p>
            <a:pPr marL="240665" marR="146685" indent="-228600">
              <a:lnSpc>
                <a:spcPts val="2380"/>
              </a:lnSpc>
              <a:spcBef>
                <a:spcPts val="77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200" spc="-10" dirty="0">
                <a:latin typeface="Calibri"/>
                <a:cs typeface="Calibri"/>
              </a:rPr>
              <a:t>Inflicts </a:t>
            </a:r>
            <a:r>
              <a:rPr sz="2200" spc="-5" dirty="0">
                <a:latin typeface="Calibri"/>
                <a:cs typeface="Calibri"/>
              </a:rPr>
              <a:t>additional emotional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distress </a:t>
            </a:r>
            <a:r>
              <a:rPr sz="2200" dirty="0">
                <a:latin typeface="Calibri"/>
                <a:cs typeface="Calibri"/>
              </a:rPr>
              <a:t>or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trauma</a:t>
            </a:r>
            <a:endParaRPr sz="2200">
              <a:latin typeface="Calibri"/>
              <a:cs typeface="Calibri"/>
            </a:endParaRPr>
          </a:p>
          <a:p>
            <a:pPr marL="240665" marR="119380" indent="-228600">
              <a:lnSpc>
                <a:spcPts val="2380"/>
              </a:lnSpc>
              <a:spcBef>
                <a:spcPts val="99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200" spc="-25" dirty="0">
                <a:latin typeface="Calibri"/>
                <a:cs typeface="Calibri"/>
              </a:rPr>
              <a:t>Woman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receives </a:t>
            </a:r>
            <a:r>
              <a:rPr sz="2200" spc="-10" dirty="0">
                <a:latin typeface="Calibri"/>
                <a:cs typeface="Calibri"/>
              </a:rPr>
              <a:t> inappropriate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or</a:t>
            </a:r>
            <a:r>
              <a:rPr sz="2200" spc="-4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inadequate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medical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care</a:t>
            </a:r>
            <a:endParaRPr sz="2200">
              <a:latin typeface="Calibri"/>
              <a:cs typeface="Calibri"/>
            </a:endParaRPr>
          </a:p>
          <a:p>
            <a:pPr marL="240665" marR="272415" indent="-228600" algn="just">
              <a:lnSpc>
                <a:spcPts val="2380"/>
              </a:lnSpc>
              <a:spcBef>
                <a:spcPts val="980"/>
              </a:spcBef>
              <a:buFont typeface="Arial MT"/>
              <a:buChar char="•"/>
              <a:tabLst>
                <a:tab pos="241300" algn="l"/>
              </a:tabLst>
            </a:pPr>
            <a:r>
              <a:rPr sz="2200" spc="-20" dirty="0">
                <a:latin typeface="Calibri"/>
                <a:cs typeface="Calibri"/>
              </a:rPr>
              <a:t>Unwanted </a:t>
            </a:r>
            <a:r>
              <a:rPr sz="2200" spc="-25" dirty="0">
                <a:latin typeface="Calibri"/>
                <a:cs typeface="Calibri"/>
              </a:rPr>
              <a:t>pregnancy, </a:t>
            </a:r>
            <a:r>
              <a:rPr sz="2200" spc="-10" dirty="0">
                <a:latin typeface="Calibri"/>
                <a:cs typeface="Calibri"/>
              </a:rPr>
              <a:t>STIs,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0" dirty="0">
                <a:latin typeface="Calibri"/>
                <a:cs typeface="Calibri"/>
              </a:rPr>
              <a:t>HIV, </a:t>
            </a:r>
            <a:r>
              <a:rPr sz="2200" spc="-15" dirty="0">
                <a:latin typeface="Calibri"/>
                <a:cs typeface="Calibri"/>
              </a:rPr>
              <a:t>unsafe </a:t>
            </a:r>
            <a:r>
              <a:rPr sz="2200" spc="-5" dirty="0">
                <a:latin typeface="Calibri"/>
                <a:cs typeface="Calibri"/>
              </a:rPr>
              <a:t>abortion, </a:t>
            </a:r>
            <a:r>
              <a:rPr sz="2200" spc="-10" dirty="0">
                <a:latin typeface="Calibri"/>
                <a:cs typeface="Calibri"/>
              </a:rPr>
              <a:t>more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violence</a:t>
            </a:r>
            <a:endParaRPr sz="2200">
              <a:latin typeface="Calibri"/>
              <a:cs typeface="Calibri"/>
            </a:endParaRPr>
          </a:p>
          <a:p>
            <a:pPr marL="240665" marR="377190" indent="-228600">
              <a:lnSpc>
                <a:spcPts val="2380"/>
              </a:lnSpc>
              <a:spcBef>
                <a:spcPts val="100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200" spc="-15" dirty="0">
                <a:latin typeface="Calibri"/>
                <a:cs typeface="Calibri"/>
              </a:rPr>
              <a:t>Partner </a:t>
            </a:r>
            <a:r>
              <a:rPr sz="2200" dirty="0">
                <a:latin typeface="Calibri"/>
                <a:cs typeface="Calibri"/>
              </a:rPr>
              <a:t>or</a:t>
            </a:r>
            <a:r>
              <a:rPr sz="2200" spc="-15" dirty="0">
                <a:latin typeface="Calibri"/>
                <a:cs typeface="Calibri"/>
              </a:rPr>
              <a:t> family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member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becomes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violent</a:t>
            </a:r>
            <a:r>
              <a:rPr sz="2200" spc="-15" dirty="0">
                <a:latin typeface="Calibri"/>
                <a:cs typeface="Calibri"/>
              </a:rPr>
              <a:t> after </a:t>
            </a:r>
            <a:r>
              <a:rPr sz="2200" spc="-10" dirty="0">
                <a:latin typeface="Calibri"/>
                <a:cs typeface="Calibri"/>
              </a:rPr>
              <a:t> overhearing</a:t>
            </a:r>
            <a:r>
              <a:rPr sz="2200" spc="-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information</a:t>
            </a:r>
            <a:endParaRPr sz="2200">
              <a:latin typeface="Calibri"/>
              <a:cs typeface="Calibri"/>
            </a:endParaRPr>
          </a:p>
          <a:p>
            <a:pPr marL="240665" marR="5080" indent="-228600">
              <a:lnSpc>
                <a:spcPts val="2380"/>
              </a:lnSpc>
              <a:spcBef>
                <a:spcPts val="980"/>
              </a:spcBef>
              <a:buFont typeface="Arial MT"/>
              <a:buChar char="•"/>
              <a:tabLst>
                <a:tab pos="240665" algn="l"/>
                <a:tab pos="241300" algn="l"/>
              </a:tabLst>
            </a:pPr>
            <a:r>
              <a:rPr sz="2200" spc="-25" dirty="0">
                <a:latin typeface="Calibri"/>
                <a:cs typeface="Calibri"/>
              </a:rPr>
              <a:t>Woman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is</a:t>
            </a:r>
            <a:r>
              <a:rPr sz="2200" spc="-15" dirty="0">
                <a:latin typeface="Calibri"/>
                <a:cs typeface="Calibri"/>
              </a:rPr>
              <a:t> later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injured,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killed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or</a:t>
            </a:r>
            <a:r>
              <a:rPr sz="2200" spc="-10" dirty="0">
                <a:latin typeface="Calibri"/>
                <a:cs typeface="Calibri"/>
              </a:rPr>
              <a:t> commits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suicide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80303" y="1754123"/>
            <a:ext cx="753110" cy="525780"/>
          </a:xfrm>
          <a:custGeom>
            <a:avLst/>
            <a:gdLst/>
            <a:ahLst/>
            <a:cxnLst/>
            <a:rect l="l" t="t" r="r" b="b"/>
            <a:pathLst>
              <a:path w="753110" h="525780">
                <a:moveTo>
                  <a:pt x="489966" y="0"/>
                </a:moveTo>
                <a:lnTo>
                  <a:pt x="489966" y="131445"/>
                </a:lnTo>
                <a:lnTo>
                  <a:pt x="0" y="131445"/>
                </a:lnTo>
                <a:lnTo>
                  <a:pt x="0" y="394335"/>
                </a:lnTo>
                <a:lnTo>
                  <a:pt x="489966" y="394335"/>
                </a:lnTo>
                <a:lnTo>
                  <a:pt x="489966" y="525780"/>
                </a:lnTo>
                <a:lnTo>
                  <a:pt x="752856" y="262890"/>
                </a:lnTo>
                <a:lnTo>
                  <a:pt x="489966" y="0"/>
                </a:lnTo>
                <a:close/>
              </a:path>
            </a:pathLst>
          </a:custGeom>
          <a:solidFill>
            <a:srgbClr val="B84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89447" y="2628900"/>
            <a:ext cx="754380" cy="525780"/>
          </a:xfrm>
          <a:custGeom>
            <a:avLst/>
            <a:gdLst/>
            <a:ahLst/>
            <a:cxnLst/>
            <a:rect l="l" t="t" r="r" b="b"/>
            <a:pathLst>
              <a:path w="754379" h="525780">
                <a:moveTo>
                  <a:pt x="491490" y="0"/>
                </a:moveTo>
                <a:lnTo>
                  <a:pt x="491490" y="131445"/>
                </a:lnTo>
                <a:lnTo>
                  <a:pt x="0" y="131445"/>
                </a:lnTo>
                <a:lnTo>
                  <a:pt x="0" y="394335"/>
                </a:lnTo>
                <a:lnTo>
                  <a:pt x="491490" y="394335"/>
                </a:lnTo>
                <a:lnTo>
                  <a:pt x="491490" y="525780"/>
                </a:lnTo>
                <a:lnTo>
                  <a:pt x="754380" y="262890"/>
                </a:lnTo>
                <a:lnTo>
                  <a:pt x="491490" y="0"/>
                </a:lnTo>
                <a:close/>
              </a:path>
            </a:pathLst>
          </a:custGeom>
          <a:solidFill>
            <a:srgbClr val="B84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80303" y="3596640"/>
            <a:ext cx="745490" cy="525780"/>
          </a:xfrm>
          <a:custGeom>
            <a:avLst/>
            <a:gdLst/>
            <a:ahLst/>
            <a:cxnLst/>
            <a:rect l="l" t="t" r="r" b="b"/>
            <a:pathLst>
              <a:path w="745489" h="525779">
                <a:moveTo>
                  <a:pt x="482345" y="0"/>
                </a:moveTo>
                <a:lnTo>
                  <a:pt x="482345" y="131445"/>
                </a:lnTo>
                <a:lnTo>
                  <a:pt x="0" y="131445"/>
                </a:lnTo>
                <a:lnTo>
                  <a:pt x="0" y="394335"/>
                </a:lnTo>
                <a:lnTo>
                  <a:pt x="482345" y="394335"/>
                </a:lnTo>
                <a:lnTo>
                  <a:pt x="482345" y="525780"/>
                </a:lnTo>
                <a:lnTo>
                  <a:pt x="745236" y="262890"/>
                </a:lnTo>
                <a:lnTo>
                  <a:pt x="482345" y="0"/>
                </a:lnTo>
                <a:close/>
              </a:path>
            </a:pathLst>
          </a:custGeom>
          <a:solidFill>
            <a:srgbClr val="B84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80303" y="4523232"/>
            <a:ext cx="745490" cy="525780"/>
          </a:xfrm>
          <a:custGeom>
            <a:avLst/>
            <a:gdLst/>
            <a:ahLst/>
            <a:cxnLst/>
            <a:rect l="l" t="t" r="r" b="b"/>
            <a:pathLst>
              <a:path w="745489" h="525779">
                <a:moveTo>
                  <a:pt x="482345" y="0"/>
                </a:moveTo>
                <a:lnTo>
                  <a:pt x="482345" y="131445"/>
                </a:lnTo>
                <a:lnTo>
                  <a:pt x="0" y="131445"/>
                </a:lnTo>
                <a:lnTo>
                  <a:pt x="0" y="394335"/>
                </a:lnTo>
                <a:lnTo>
                  <a:pt x="482345" y="394335"/>
                </a:lnTo>
                <a:lnTo>
                  <a:pt x="482345" y="525780"/>
                </a:lnTo>
                <a:lnTo>
                  <a:pt x="745236" y="262890"/>
                </a:lnTo>
                <a:lnTo>
                  <a:pt x="482345" y="0"/>
                </a:lnTo>
                <a:close/>
              </a:path>
            </a:pathLst>
          </a:custGeom>
          <a:solidFill>
            <a:srgbClr val="B84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72684" y="5408676"/>
            <a:ext cx="746760" cy="525780"/>
          </a:xfrm>
          <a:custGeom>
            <a:avLst/>
            <a:gdLst/>
            <a:ahLst/>
            <a:cxnLst/>
            <a:rect l="l" t="t" r="r" b="b"/>
            <a:pathLst>
              <a:path w="746760" h="525779">
                <a:moveTo>
                  <a:pt x="483870" y="0"/>
                </a:moveTo>
                <a:lnTo>
                  <a:pt x="483870" y="131445"/>
                </a:lnTo>
                <a:lnTo>
                  <a:pt x="0" y="131445"/>
                </a:lnTo>
                <a:lnTo>
                  <a:pt x="0" y="394335"/>
                </a:lnTo>
                <a:lnTo>
                  <a:pt x="483870" y="394335"/>
                </a:lnTo>
                <a:lnTo>
                  <a:pt x="483870" y="525780"/>
                </a:lnTo>
                <a:lnTo>
                  <a:pt x="746760" y="262890"/>
                </a:lnTo>
                <a:lnTo>
                  <a:pt x="483870" y="0"/>
                </a:lnTo>
                <a:close/>
              </a:path>
            </a:pathLst>
          </a:custGeom>
          <a:solidFill>
            <a:srgbClr val="B84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130766" y="6377249"/>
            <a:ext cx="5930265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240"/>
              </a:lnSpc>
            </a:pP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Caring</a:t>
            </a:r>
            <a:r>
              <a:rPr sz="1200" b="1" spc="5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for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women</a:t>
            </a:r>
            <a:r>
              <a:rPr sz="1200" b="1" spc="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subjected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to</a:t>
            </a:r>
            <a:r>
              <a:rPr sz="1200" b="1" spc="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violence: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 A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WHO</a:t>
            </a:r>
            <a:r>
              <a:rPr sz="1200" b="1" spc="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curriculum</a:t>
            </a:r>
            <a:r>
              <a:rPr sz="1200" b="1" spc="-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for</a:t>
            </a:r>
            <a:r>
              <a:rPr sz="1200" b="1" spc="-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training</a:t>
            </a:r>
            <a:r>
              <a:rPr sz="1200" b="1" spc="5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health-care</a:t>
            </a:r>
            <a:r>
              <a:rPr sz="1200" b="1" spc="-2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providers</a:t>
            </a:r>
            <a:endParaRPr sz="1200">
              <a:latin typeface="Calibri"/>
              <a:cs typeface="Calibri"/>
            </a:endParaRPr>
          </a:p>
          <a:p>
            <a:pPr marL="635" algn="ctr"/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Session </a:t>
            </a:r>
            <a:r>
              <a:rPr sz="1200" b="1" dirty="0">
                <a:solidFill>
                  <a:srgbClr val="F57C21"/>
                </a:solidFill>
                <a:latin typeface="Calibri"/>
                <a:cs typeface="Calibri"/>
              </a:rPr>
              <a:t>1: </a:t>
            </a:r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Understanding</a:t>
            </a:r>
            <a:r>
              <a:rPr sz="1200" b="1" spc="10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spc="-40" dirty="0">
                <a:solidFill>
                  <a:srgbClr val="F57C21"/>
                </a:solidFill>
                <a:latin typeface="Calibri"/>
                <a:cs typeface="Calibri"/>
              </a:rPr>
              <a:t>VAW</a:t>
            </a:r>
            <a:r>
              <a:rPr sz="1200" b="1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as</a:t>
            </a:r>
            <a:r>
              <a:rPr sz="1200" b="1" spc="-10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57C21"/>
                </a:solidFill>
                <a:latin typeface="Calibri"/>
                <a:cs typeface="Calibri"/>
              </a:rPr>
              <a:t>a</a:t>
            </a:r>
            <a:r>
              <a:rPr sz="1200" b="1" spc="5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57C21"/>
                </a:solidFill>
                <a:latin typeface="Calibri"/>
                <a:cs typeface="Calibri"/>
              </a:rPr>
              <a:t>public</a:t>
            </a:r>
            <a:r>
              <a:rPr sz="1200" b="1" spc="5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health</a:t>
            </a:r>
            <a:r>
              <a:rPr sz="1200" b="1" spc="10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F57C21"/>
                </a:solidFill>
                <a:latin typeface="Calibri"/>
                <a:cs typeface="Calibri"/>
              </a:rPr>
              <a:t>problem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53168" y="6463728"/>
            <a:ext cx="23241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sz="1200" dirty="0">
                <a:solidFill>
                  <a:srgbClr val="0366B3"/>
                </a:solidFill>
                <a:latin typeface="Calibri"/>
                <a:cs typeface="Calibri"/>
              </a:rPr>
              <a:t>21</a:t>
            </a:r>
            <a:endParaRPr sz="1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0087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3073082" y="6379909"/>
            <a:ext cx="6630670" cy="323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1240"/>
              </a:lnSpc>
            </a:pP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Caring</a:t>
            </a:r>
            <a:r>
              <a:rPr sz="1200" b="1" spc="5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for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women</a:t>
            </a:r>
            <a:r>
              <a:rPr sz="1200" b="1" spc="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subjected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to</a:t>
            </a:r>
            <a:r>
              <a:rPr sz="1200" b="1" spc="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violence: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 A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WHO</a:t>
            </a:r>
            <a:r>
              <a:rPr sz="1200" b="1" spc="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0366B3"/>
                </a:solidFill>
                <a:latin typeface="Calibri"/>
                <a:cs typeface="Calibri"/>
              </a:rPr>
              <a:t>curriculum</a:t>
            </a:r>
            <a:r>
              <a:rPr sz="1200" b="1" spc="-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for</a:t>
            </a:r>
            <a:r>
              <a:rPr sz="1200" b="1" spc="-1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training</a:t>
            </a:r>
            <a:r>
              <a:rPr sz="1200" b="1" spc="5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health-care</a:t>
            </a:r>
            <a:r>
              <a:rPr sz="1200" b="1" spc="-20" dirty="0">
                <a:solidFill>
                  <a:srgbClr val="0366B3"/>
                </a:solidFill>
                <a:latin typeface="Calibri"/>
                <a:cs typeface="Calibri"/>
              </a:rPr>
              <a:t> </a:t>
            </a:r>
            <a:r>
              <a:rPr sz="1200" b="1" spc="-5" dirty="0">
                <a:solidFill>
                  <a:srgbClr val="0366B3"/>
                </a:solidFill>
                <a:latin typeface="Calibri"/>
                <a:cs typeface="Calibri"/>
              </a:rPr>
              <a:t>providers</a:t>
            </a:r>
            <a:endParaRPr sz="1200">
              <a:latin typeface="Calibri"/>
              <a:cs typeface="Calibri"/>
            </a:endParaRPr>
          </a:p>
          <a:p>
            <a:pPr algn="ctr">
              <a:spcBef>
                <a:spcPts val="5"/>
              </a:spcBef>
            </a:pPr>
            <a:r>
              <a:rPr sz="1100" b="1" spc="-5" dirty="0">
                <a:solidFill>
                  <a:srgbClr val="F57C21"/>
                </a:solidFill>
                <a:latin typeface="Calibri"/>
                <a:cs typeface="Calibri"/>
              </a:rPr>
              <a:t>Session </a:t>
            </a:r>
            <a:r>
              <a:rPr sz="1100" b="1" dirty="0">
                <a:solidFill>
                  <a:srgbClr val="F57C21"/>
                </a:solidFill>
                <a:latin typeface="Calibri"/>
                <a:cs typeface="Calibri"/>
              </a:rPr>
              <a:t>2:</a:t>
            </a:r>
            <a:r>
              <a:rPr sz="1100" b="1" spc="5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100" b="1" spc="-5" dirty="0">
                <a:solidFill>
                  <a:srgbClr val="F57C21"/>
                </a:solidFill>
                <a:latin typeface="Calibri"/>
                <a:cs typeface="Calibri"/>
              </a:rPr>
              <a:t>Understanding</a:t>
            </a:r>
            <a:r>
              <a:rPr sz="1100" b="1" spc="-20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F57C21"/>
                </a:solidFill>
                <a:latin typeface="Calibri"/>
                <a:cs typeface="Calibri"/>
              </a:rPr>
              <a:t>the</a:t>
            </a:r>
            <a:r>
              <a:rPr sz="1100" b="1" spc="15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F57C21"/>
                </a:solidFill>
                <a:latin typeface="Calibri"/>
                <a:cs typeface="Calibri"/>
              </a:rPr>
              <a:t>survivor’s</a:t>
            </a:r>
            <a:r>
              <a:rPr sz="1100" b="1" spc="-20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100" b="1" spc="-5" dirty="0">
                <a:solidFill>
                  <a:srgbClr val="F57C21"/>
                </a:solidFill>
                <a:latin typeface="Calibri"/>
                <a:cs typeface="Calibri"/>
              </a:rPr>
              <a:t>experience</a:t>
            </a:r>
            <a:r>
              <a:rPr sz="1100" b="1" spc="-30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100" b="1" spc="-5" dirty="0">
                <a:solidFill>
                  <a:srgbClr val="F57C21"/>
                </a:solidFill>
                <a:latin typeface="Calibri"/>
                <a:cs typeface="Calibri"/>
              </a:rPr>
              <a:t>and</a:t>
            </a:r>
            <a:r>
              <a:rPr sz="1100" b="1" spc="5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100" b="1" spc="-5" dirty="0">
                <a:solidFill>
                  <a:srgbClr val="F57C21"/>
                </a:solidFill>
                <a:latin typeface="Calibri"/>
                <a:cs typeface="Calibri"/>
              </a:rPr>
              <a:t>how</a:t>
            </a:r>
            <a:r>
              <a:rPr sz="1100" b="1" spc="10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100" b="1" spc="-5" dirty="0">
                <a:solidFill>
                  <a:srgbClr val="F57C21"/>
                </a:solidFill>
                <a:latin typeface="Calibri"/>
                <a:cs typeface="Calibri"/>
              </a:rPr>
              <a:t>providers’</a:t>
            </a:r>
            <a:r>
              <a:rPr sz="1100" b="1" spc="-10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F57C21"/>
                </a:solidFill>
                <a:latin typeface="Calibri"/>
                <a:cs typeface="Calibri"/>
              </a:rPr>
              <a:t>values</a:t>
            </a:r>
            <a:r>
              <a:rPr sz="1100" b="1" spc="-10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100" b="1" spc="-5" dirty="0">
                <a:solidFill>
                  <a:srgbClr val="F57C21"/>
                </a:solidFill>
                <a:latin typeface="Calibri"/>
                <a:cs typeface="Calibri"/>
              </a:rPr>
              <a:t>and</a:t>
            </a:r>
            <a:r>
              <a:rPr sz="1100" b="1" spc="5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100" b="1" spc="-5" dirty="0">
                <a:solidFill>
                  <a:srgbClr val="F57C21"/>
                </a:solidFill>
                <a:latin typeface="Calibri"/>
                <a:cs typeface="Calibri"/>
              </a:rPr>
              <a:t>beliefs</a:t>
            </a:r>
            <a:r>
              <a:rPr sz="1100" b="1" spc="5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100" b="1" spc="-5" dirty="0">
                <a:solidFill>
                  <a:srgbClr val="F57C21"/>
                </a:solidFill>
                <a:latin typeface="Calibri"/>
                <a:cs typeface="Calibri"/>
              </a:rPr>
              <a:t>affect</a:t>
            </a:r>
            <a:r>
              <a:rPr sz="1100" b="1" dirty="0">
                <a:solidFill>
                  <a:srgbClr val="F57C21"/>
                </a:solidFill>
                <a:latin typeface="Calibri"/>
                <a:cs typeface="Calibri"/>
              </a:rPr>
              <a:t> the</a:t>
            </a:r>
            <a:r>
              <a:rPr sz="1100" b="1" spc="10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F57C21"/>
                </a:solidFill>
                <a:latin typeface="Calibri"/>
                <a:cs typeface="Calibri"/>
              </a:rPr>
              <a:t>care</a:t>
            </a:r>
            <a:r>
              <a:rPr sz="1100" b="1" spc="-15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100" b="1" spc="-5" dirty="0">
                <a:solidFill>
                  <a:srgbClr val="F57C21"/>
                </a:solidFill>
                <a:latin typeface="Calibri"/>
                <a:cs typeface="Calibri"/>
              </a:rPr>
              <a:t>they</a:t>
            </a:r>
            <a:r>
              <a:rPr sz="1100" b="1" spc="20" dirty="0">
                <a:solidFill>
                  <a:srgbClr val="F57C21"/>
                </a:solidFill>
                <a:latin typeface="Calibri"/>
                <a:cs typeface="Calibri"/>
              </a:rPr>
              <a:t> </a:t>
            </a:r>
            <a:r>
              <a:rPr sz="1100" b="1" dirty="0">
                <a:solidFill>
                  <a:srgbClr val="F57C21"/>
                </a:solidFill>
                <a:latin typeface="Calibri"/>
                <a:cs typeface="Calibri"/>
              </a:rPr>
              <a:t>give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240"/>
              </a:lnSpc>
            </a:pPr>
            <a:r>
              <a:rPr dirty="0"/>
              <a:t>5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59938" y="1621421"/>
            <a:ext cx="8014970" cy="41224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305435" indent="-342900" algn="just">
              <a:spcBef>
                <a:spcPts val="105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It is </a:t>
            </a:r>
            <a:r>
              <a:rPr sz="3200" spc="-10" dirty="0">
                <a:latin typeface="Calibri"/>
                <a:cs typeface="Calibri"/>
              </a:rPr>
              <a:t>important </a:t>
            </a:r>
            <a:r>
              <a:rPr sz="3200" spc="-30" dirty="0">
                <a:latin typeface="Calibri"/>
                <a:cs typeface="Calibri"/>
              </a:rPr>
              <a:t>for </a:t>
            </a:r>
            <a:r>
              <a:rPr sz="3200" spc="-5" dirty="0">
                <a:latin typeface="Calibri"/>
                <a:cs typeface="Calibri"/>
              </a:rPr>
              <a:t>us </a:t>
            </a:r>
            <a:r>
              <a:rPr sz="3200" spc="-25" dirty="0">
                <a:latin typeface="Calibri"/>
                <a:cs typeface="Calibri"/>
              </a:rPr>
              <a:t>to </a:t>
            </a:r>
            <a:r>
              <a:rPr sz="3200" spc="-5" dirty="0">
                <a:latin typeface="Calibri"/>
                <a:cs typeface="Calibri"/>
              </a:rPr>
              <a:t>be </a:t>
            </a:r>
            <a:r>
              <a:rPr sz="3200" spc="-20" dirty="0">
                <a:latin typeface="Calibri"/>
                <a:cs typeface="Calibri"/>
              </a:rPr>
              <a:t>aware </a:t>
            </a:r>
            <a:r>
              <a:rPr sz="3200" dirty="0">
                <a:latin typeface="Calibri"/>
                <a:cs typeface="Calibri"/>
              </a:rPr>
              <a:t>of </a:t>
            </a:r>
            <a:r>
              <a:rPr sz="3200" spc="-5" dirty="0">
                <a:latin typeface="Calibri"/>
                <a:cs typeface="Calibri"/>
              </a:rPr>
              <a:t>our own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beliefs </a:t>
            </a:r>
            <a:r>
              <a:rPr sz="3200" spc="-5" dirty="0">
                <a:latin typeface="Calibri"/>
                <a:cs typeface="Calibri"/>
              </a:rPr>
              <a:t>and </a:t>
            </a:r>
            <a:r>
              <a:rPr sz="3200" spc="-15" dirty="0">
                <a:latin typeface="Calibri"/>
                <a:cs typeface="Calibri"/>
              </a:rPr>
              <a:t>attitudes, </a:t>
            </a:r>
            <a:r>
              <a:rPr sz="3200" spc="-5" dirty="0">
                <a:latin typeface="Calibri"/>
                <a:cs typeface="Calibri"/>
              </a:rPr>
              <a:t>especially if </a:t>
            </a:r>
            <a:r>
              <a:rPr sz="3200" spc="-10" dirty="0">
                <a:latin typeface="Calibri"/>
                <a:cs typeface="Calibri"/>
              </a:rPr>
              <a:t>they might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harm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survivors</a:t>
            </a:r>
            <a:endParaRPr sz="3200" dirty="0">
              <a:latin typeface="Calibri"/>
              <a:cs typeface="Calibri"/>
            </a:endParaRPr>
          </a:p>
          <a:p>
            <a:pPr marL="355600" marR="5080" indent="-342900" algn="just">
              <a:spcBef>
                <a:spcPts val="765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If </a:t>
            </a:r>
            <a:r>
              <a:rPr sz="3200" spc="-15" dirty="0">
                <a:latin typeface="Calibri"/>
                <a:cs typeface="Calibri"/>
              </a:rPr>
              <a:t>we are </a:t>
            </a:r>
            <a:r>
              <a:rPr sz="3200" spc="-20" dirty="0">
                <a:latin typeface="Calibri"/>
                <a:cs typeface="Calibri"/>
              </a:rPr>
              <a:t>aware </a:t>
            </a:r>
            <a:r>
              <a:rPr sz="3200" dirty="0">
                <a:latin typeface="Calibri"/>
                <a:cs typeface="Calibri"/>
              </a:rPr>
              <a:t>of our </a:t>
            </a:r>
            <a:r>
              <a:rPr sz="3200" spc="-20" dirty="0">
                <a:latin typeface="Calibri"/>
                <a:cs typeface="Calibri"/>
              </a:rPr>
              <a:t>negative </a:t>
            </a:r>
            <a:r>
              <a:rPr sz="3200" spc="-15" dirty="0">
                <a:latin typeface="Calibri"/>
                <a:cs typeface="Calibri"/>
              </a:rPr>
              <a:t>beliefs, we </a:t>
            </a:r>
            <a:r>
              <a:rPr sz="3200" spc="-10" dirty="0">
                <a:latin typeface="Calibri"/>
                <a:cs typeface="Calibri"/>
              </a:rPr>
              <a:t>can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20" dirty="0">
                <a:latin typeface="Calibri"/>
                <a:cs typeface="Calibri"/>
              </a:rPr>
              <a:t>better </a:t>
            </a:r>
            <a:r>
              <a:rPr sz="3200" spc="-15" dirty="0">
                <a:latin typeface="Calibri"/>
                <a:cs typeface="Calibri"/>
              </a:rPr>
              <a:t>avoid </a:t>
            </a:r>
            <a:r>
              <a:rPr sz="3200" spc="-10" dirty="0">
                <a:latin typeface="Calibri"/>
                <a:cs typeface="Calibri"/>
              </a:rPr>
              <a:t>communicating </a:t>
            </a:r>
            <a:r>
              <a:rPr sz="3200" spc="-5" dirty="0">
                <a:latin typeface="Calibri"/>
                <a:cs typeface="Calibri"/>
              </a:rPr>
              <a:t>them </a:t>
            </a:r>
            <a:r>
              <a:rPr sz="3200" spc="-25" dirty="0">
                <a:latin typeface="Calibri"/>
                <a:cs typeface="Calibri"/>
              </a:rPr>
              <a:t>to </a:t>
            </a:r>
            <a:r>
              <a:rPr sz="3200" spc="-10" dirty="0">
                <a:latin typeface="Calibri"/>
                <a:cs typeface="Calibri"/>
              </a:rPr>
              <a:t>survivors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violence</a:t>
            </a:r>
            <a:endParaRPr sz="3200" dirty="0">
              <a:latin typeface="Calibri"/>
              <a:cs typeface="Calibri"/>
            </a:endParaRPr>
          </a:p>
          <a:p>
            <a:pPr marL="355600" marR="469900" indent="-342900" algn="just">
              <a:spcBef>
                <a:spcPts val="770"/>
              </a:spcBef>
              <a:buFont typeface="Arial MT"/>
              <a:buChar char="•"/>
              <a:tabLst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Changing mindsets </a:t>
            </a:r>
            <a:r>
              <a:rPr sz="3200" spc="-35" dirty="0">
                <a:latin typeface="Calibri"/>
                <a:cs typeface="Calibri"/>
              </a:rPr>
              <a:t>takes </a:t>
            </a:r>
            <a:r>
              <a:rPr sz="3200" spc="-5" dirty="0">
                <a:latin typeface="Calibri"/>
                <a:cs typeface="Calibri"/>
              </a:rPr>
              <a:t>time, but it </a:t>
            </a:r>
            <a:r>
              <a:rPr sz="3200" spc="-10" dirty="0">
                <a:latin typeface="Calibri"/>
                <a:cs typeface="Calibri"/>
              </a:rPr>
              <a:t>can </a:t>
            </a:r>
            <a:r>
              <a:rPr sz="3200" spc="-5" dirty="0">
                <a:latin typeface="Calibri"/>
                <a:cs typeface="Calibri"/>
              </a:rPr>
              <a:t>be </a:t>
            </a:r>
            <a:r>
              <a:rPr sz="3200" spc="-7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done.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Self-reflection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is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40" dirty="0">
                <a:latin typeface="Calibri"/>
                <a:cs typeface="Calibri"/>
              </a:rPr>
              <a:t>healthy.</a:t>
            </a:r>
            <a:endParaRPr sz="3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54884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FIJIS RESPONSE TO GBV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351004"/>
            <a:ext cx="6161902" cy="563468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335" y="1351004"/>
            <a:ext cx="4563762" cy="550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735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438641" y="0"/>
            <a:ext cx="11753359" cy="369332"/>
          </a:xfrm>
        </p:spPr>
        <p:txBody>
          <a:bodyPr>
            <a:normAutofit fontScale="92500" lnSpcReduction="20000"/>
          </a:bodyPr>
          <a:lstStyle/>
          <a:p>
            <a:endParaRPr lang="en-US" b="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569" y="0"/>
            <a:ext cx="8180172" cy="563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665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418</TotalTime>
  <Words>783</Words>
  <Application>Microsoft Office PowerPoint</Application>
  <PresentationFormat>Widescreen</PresentationFormat>
  <Paragraphs>121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Arial MT</vt:lpstr>
      <vt:lpstr>Calibri</vt:lpstr>
      <vt:lpstr>Calibri Light</vt:lpstr>
      <vt:lpstr>MyriadPro-SemiCn</vt:lpstr>
      <vt:lpstr>Segoe UI Emoji</vt:lpstr>
      <vt:lpstr>Symbol</vt:lpstr>
      <vt:lpstr>Office Theme</vt:lpstr>
      <vt:lpstr>GENDER BASED VIOLENCE</vt:lpstr>
      <vt:lpstr>[Patterns of VAW in the PICs ]</vt:lpstr>
      <vt:lpstr>Violence starts early in women’s lives</vt:lpstr>
      <vt:lpstr>Pathways &amp; health effects</vt:lpstr>
      <vt:lpstr>Inter-generational &amp;  socio-economic consequences</vt:lpstr>
      <vt:lpstr>Health providers and health  systems have a critical role in  supporting women, minimizing  the impact of violence and  preventing violence</vt:lpstr>
      <vt:lpstr>PowerPoint Presentation</vt:lpstr>
      <vt:lpstr>Providers are NOT responsible for</vt:lpstr>
      <vt:lpstr>Ignoring violence can do harm</vt:lpstr>
      <vt:lpstr>PowerPoint Presentation</vt:lpstr>
      <vt:lpstr>FIJIS RESPONSE TO GBV</vt:lpstr>
      <vt:lpstr>PowerPoint Presentation</vt:lpstr>
    </vt:vector>
  </TitlesOfParts>
  <Company>ITC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GBV WEBINAR</dc:title>
  <dc:creator>Isoa Natui</dc:creator>
  <cp:lastModifiedBy>Karolyn Vaughan</cp:lastModifiedBy>
  <cp:revision>30</cp:revision>
  <dcterms:created xsi:type="dcterms:W3CDTF">2025-03-26T01:00:16Z</dcterms:created>
  <dcterms:modified xsi:type="dcterms:W3CDTF">2025-03-27T05:39:12Z</dcterms:modified>
</cp:coreProperties>
</file>